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3.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88" r:id="rId4"/>
    <p:sldId id="305" r:id="rId5"/>
    <p:sldId id="306" r:id="rId6"/>
    <p:sldId id="307" r:id="rId7"/>
    <p:sldId id="308" r:id="rId8"/>
    <p:sldId id="312" r:id="rId9"/>
    <p:sldId id="310" r:id="rId10"/>
    <p:sldId id="311" r:id="rId11"/>
    <p:sldId id="290" r:id="rId12"/>
    <p:sldId id="301" r:id="rId13"/>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3821" autoAdjust="0"/>
  </p:normalViewPr>
  <p:slideViewPr>
    <p:cSldViewPr>
      <p:cViewPr varScale="1">
        <p:scale>
          <a:sx n="68" d="100"/>
          <a:sy n="68" d="100"/>
        </p:scale>
        <p:origin x="1598" y="58"/>
      </p:cViewPr>
      <p:guideLst>
        <p:guide orient="horz" pos="2880"/>
        <p:guide pos="2160"/>
      </p:guideLst>
    </p:cSldViewPr>
  </p:slideViewPr>
  <p:outlineViewPr>
    <p:cViewPr>
      <p:scale>
        <a:sx n="33" d="100"/>
        <a:sy n="33" d="100"/>
      </p:scale>
      <p:origin x="0" y="727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62A4471A-E31A-4C62-9A66-46E1E7B956F7}" type="datetimeFigureOut">
              <a:rPr lang="en-US" smtClean="0"/>
              <a:t>25/12/202222</a:t>
            </a:fld>
            <a:endParaRPr lang="en-US"/>
          </a:p>
        </p:txBody>
      </p:sp>
      <p:sp>
        <p:nvSpPr>
          <p:cNvPr id="4" name="Slide Image Placeholder 3"/>
          <p:cNvSpPr>
            <a:spLocks noGrp="1" noRot="1" noChangeAspect="1"/>
          </p:cNvSpPr>
          <p:nvPr>
            <p:ph type="sldImg" idx="2"/>
          </p:nvPr>
        </p:nvSpPr>
        <p:spPr>
          <a:xfrm>
            <a:off x="3143250" y="582613"/>
            <a:ext cx="3771900" cy="29146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692525"/>
            <a:ext cx="8045450" cy="34972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381875"/>
            <a:ext cx="4359275" cy="3889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1875"/>
            <a:ext cx="4359275" cy="388938"/>
          </a:xfrm>
          <a:prstGeom prst="rect">
            <a:avLst/>
          </a:prstGeom>
        </p:spPr>
        <p:txBody>
          <a:bodyPr vert="horz" lIns="91440" tIns="45720" rIns="91440" bIns="45720" rtlCol="0" anchor="b"/>
          <a:lstStyle>
            <a:lvl1pPr algn="r">
              <a:defRPr sz="1200"/>
            </a:lvl1pPr>
          </a:lstStyle>
          <a:p>
            <a:fld id="{E755A132-320E-4991-B8C0-7E1314FE9475}" type="slidenum">
              <a:rPr lang="en-US" smtClean="0"/>
              <a:t>‹#›</a:t>
            </a:fld>
            <a:endParaRPr lang="en-US"/>
          </a:p>
        </p:txBody>
      </p:sp>
    </p:spTree>
    <p:extLst>
      <p:ext uri="{BB962C8B-B14F-4D97-AF65-F5344CB8AC3E}">
        <p14:creationId xmlns:p14="http://schemas.microsoft.com/office/powerpoint/2010/main" val="661228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55A132-320E-4991-B8C0-7E1314FE9475}" type="slidenum">
              <a:rPr lang="en-US" smtClean="0"/>
              <a:t>1</a:t>
            </a:fld>
            <a:endParaRPr lang="en-US"/>
          </a:p>
        </p:txBody>
      </p:sp>
    </p:spTree>
    <p:extLst>
      <p:ext uri="{BB962C8B-B14F-4D97-AF65-F5344CB8AC3E}">
        <p14:creationId xmlns:p14="http://schemas.microsoft.com/office/powerpoint/2010/main" val="207162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5A132-320E-4991-B8C0-7E1314FE9475}" type="slidenum">
              <a:rPr lang="en-US" smtClean="0"/>
              <a:t>4</a:t>
            </a:fld>
            <a:endParaRPr lang="en-US"/>
          </a:p>
        </p:txBody>
      </p:sp>
    </p:spTree>
    <p:extLst>
      <p:ext uri="{BB962C8B-B14F-4D97-AF65-F5344CB8AC3E}">
        <p14:creationId xmlns:p14="http://schemas.microsoft.com/office/powerpoint/2010/main" val="187101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5A132-320E-4991-B8C0-7E1314FE9475}" type="slidenum">
              <a:rPr lang="en-US" smtClean="0"/>
              <a:t>9</a:t>
            </a:fld>
            <a:endParaRPr lang="en-US"/>
          </a:p>
        </p:txBody>
      </p:sp>
    </p:spTree>
    <p:extLst>
      <p:ext uri="{BB962C8B-B14F-4D97-AF65-F5344CB8AC3E}">
        <p14:creationId xmlns:p14="http://schemas.microsoft.com/office/powerpoint/2010/main" val="117209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55A132-320E-4991-B8C0-7E1314FE9475}" type="slidenum">
              <a:rPr lang="en-US" smtClean="0"/>
              <a:t>10</a:t>
            </a:fld>
            <a:endParaRPr lang="en-US"/>
          </a:p>
        </p:txBody>
      </p:sp>
    </p:spTree>
    <p:extLst>
      <p:ext uri="{BB962C8B-B14F-4D97-AF65-F5344CB8AC3E}">
        <p14:creationId xmlns:p14="http://schemas.microsoft.com/office/powerpoint/2010/main" val="1459666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1" i="0">
                <a:solidFill>
                  <a:srgbClr val="990000"/>
                </a:solidFill>
                <a:latin typeface="Arial"/>
                <a:cs typeface="Arial"/>
              </a:defRPr>
            </a:lvl1pPr>
          </a:lstStyle>
          <a:p>
            <a:pPr marL="12700">
              <a:lnSpc>
                <a:spcPts val="1425"/>
              </a:lnSpc>
            </a:pPr>
            <a:r>
              <a:rPr spc="-5"/>
              <a:t>Database </a:t>
            </a:r>
            <a:r>
              <a:t>Management</a:t>
            </a:r>
            <a:r>
              <a:rPr spc="-95"/>
              <a:t> </a:t>
            </a:r>
            <a:r>
              <a:rPr spc="-10"/>
              <a:t>System</a:t>
            </a:r>
          </a:p>
        </p:txBody>
      </p:sp>
      <p:sp>
        <p:nvSpPr>
          <p:cNvPr id="5" name="Holder 5"/>
          <p:cNvSpPr>
            <a:spLocks noGrp="1"/>
          </p:cNvSpPr>
          <p:nvPr>
            <p:ph type="dt" sz="half" idx="6"/>
          </p:nvPr>
        </p:nvSpPr>
        <p:spPr/>
        <p:txBody>
          <a:bodyPr lIns="0" tIns="0" rIns="0" bIns="0"/>
          <a:lstStyle>
            <a:lvl1pPr>
              <a:defRPr sz="1200" b="1" i="0">
                <a:solidFill>
                  <a:srgbClr val="990000"/>
                </a:solidFill>
                <a:latin typeface="Arial"/>
                <a:cs typeface="Arial"/>
              </a:defRPr>
            </a:lvl1pPr>
          </a:lstStyle>
          <a:p>
            <a:pPr marL="12700">
              <a:lnSpc>
                <a:spcPts val="1425"/>
              </a:lnSpc>
            </a:pPr>
            <a:r>
              <a:t>Faculty of Science </a:t>
            </a:r>
            <a:r>
              <a:rPr spc="-5"/>
              <a:t>and</a:t>
            </a:r>
            <a:r>
              <a:rPr spc="-80"/>
              <a:t> </a:t>
            </a:r>
            <a:r>
              <a:t>Engineering</a:t>
            </a:r>
          </a:p>
        </p:txBody>
      </p:sp>
      <p:sp>
        <p:nvSpPr>
          <p:cNvPr id="6" name="Holder 6"/>
          <p:cNvSpPr>
            <a:spLocks noGrp="1"/>
          </p:cNvSpPr>
          <p:nvPr>
            <p:ph type="sldNum" sz="quarter" idx="7"/>
          </p:nvPr>
        </p:nvSpPr>
        <p:spPr/>
        <p:txBody>
          <a:bodyPr lIns="0" tIns="0" rIns="0" bIns="0"/>
          <a:lstStyle>
            <a:lvl1pPr>
              <a:defRPr sz="1200" b="1" i="0">
                <a:solidFill>
                  <a:srgbClr val="990000"/>
                </a:solidFill>
                <a:latin typeface="Arial"/>
                <a:cs typeface="Arial"/>
              </a:defRPr>
            </a:lvl1pPr>
          </a:lstStyle>
          <a:p>
            <a:pPr marL="38100">
              <a:lnSpc>
                <a:spcPts val="1425"/>
              </a:lnSpc>
            </a:pPr>
            <a:fld id="{81D60167-4931-47E6-BA6A-407CBD079E47}"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17479E"/>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rgbClr val="17479E"/>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200" b="1" i="0">
                <a:solidFill>
                  <a:srgbClr val="990000"/>
                </a:solidFill>
                <a:latin typeface="Arial"/>
                <a:cs typeface="Arial"/>
              </a:defRPr>
            </a:lvl1pPr>
          </a:lstStyle>
          <a:p>
            <a:pPr marL="12700">
              <a:lnSpc>
                <a:spcPts val="1425"/>
              </a:lnSpc>
            </a:pPr>
            <a:r>
              <a:rPr spc="-5"/>
              <a:t>Database </a:t>
            </a:r>
            <a:r>
              <a:t>Management</a:t>
            </a:r>
            <a:r>
              <a:rPr spc="-95"/>
              <a:t> </a:t>
            </a:r>
            <a:r>
              <a:rPr spc="-10"/>
              <a:t>System</a:t>
            </a:r>
          </a:p>
        </p:txBody>
      </p:sp>
      <p:sp>
        <p:nvSpPr>
          <p:cNvPr id="5" name="Holder 5"/>
          <p:cNvSpPr>
            <a:spLocks noGrp="1"/>
          </p:cNvSpPr>
          <p:nvPr>
            <p:ph type="dt" sz="half" idx="6"/>
          </p:nvPr>
        </p:nvSpPr>
        <p:spPr/>
        <p:txBody>
          <a:bodyPr lIns="0" tIns="0" rIns="0" bIns="0"/>
          <a:lstStyle>
            <a:lvl1pPr>
              <a:defRPr sz="1200" b="1" i="0">
                <a:solidFill>
                  <a:srgbClr val="990000"/>
                </a:solidFill>
                <a:latin typeface="Arial"/>
                <a:cs typeface="Arial"/>
              </a:defRPr>
            </a:lvl1pPr>
          </a:lstStyle>
          <a:p>
            <a:pPr marL="12700">
              <a:lnSpc>
                <a:spcPts val="1425"/>
              </a:lnSpc>
            </a:pPr>
            <a:r>
              <a:t>Faculty of Science </a:t>
            </a:r>
            <a:r>
              <a:rPr spc="-5"/>
              <a:t>and</a:t>
            </a:r>
            <a:r>
              <a:rPr spc="-80"/>
              <a:t> </a:t>
            </a:r>
            <a:r>
              <a:t>Engineering</a:t>
            </a:r>
          </a:p>
        </p:txBody>
      </p:sp>
      <p:sp>
        <p:nvSpPr>
          <p:cNvPr id="6" name="Holder 6"/>
          <p:cNvSpPr>
            <a:spLocks noGrp="1"/>
          </p:cNvSpPr>
          <p:nvPr>
            <p:ph type="sldNum" sz="quarter" idx="7"/>
          </p:nvPr>
        </p:nvSpPr>
        <p:spPr/>
        <p:txBody>
          <a:bodyPr lIns="0" tIns="0" rIns="0" bIns="0"/>
          <a:lstStyle>
            <a:lvl1pPr>
              <a:defRPr sz="1200" b="1" i="0">
                <a:solidFill>
                  <a:srgbClr val="990000"/>
                </a:solidFill>
                <a:latin typeface="Arial"/>
                <a:cs typeface="Arial"/>
              </a:defRPr>
            </a:lvl1pPr>
          </a:lstStyle>
          <a:p>
            <a:pPr marL="38100">
              <a:lnSpc>
                <a:spcPts val="1425"/>
              </a:lnSpc>
            </a:pPr>
            <a:fld id="{81D60167-4931-47E6-BA6A-407CBD079E47}"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17479E"/>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1" i="0">
                <a:solidFill>
                  <a:srgbClr val="990000"/>
                </a:solidFill>
                <a:latin typeface="Arial"/>
                <a:cs typeface="Arial"/>
              </a:defRPr>
            </a:lvl1pPr>
          </a:lstStyle>
          <a:p>
            <a:pPr marL="12700">
              <a:lnSpc>
                <a:spcPts val="1425"/>
              </a:lnSpc>
            </a:pPr>
            <a:r>
              <a:rPr spc="-5"/>
              <a:t>Database </a:t>
            </a:r>
            <a:r>
              <a:t>Management</a:t>
            </a:r>
            <a:r>
              <a:rPr spc="-95"/>
              <a:t> </a:t>
            </a:r>
            <a:r>
              <a:rPr spc="-10"/>
              <a:t>System</a:t>
            </a:r>
          </a:p>
        </p:txBody>
      </p:sp>
      <p:sp>
        <p:nvSpPr>
          <p:cNvPr id="6" name="Holder 6"/>
          <p:cNvSpPr>
            <a:spLocks noGrp="1"/>
          </p:cNvSpPr>
          <p:nvPr>
            <p:ph type="dt" sz="half" idx="6"/>
          </p:nvPr>
        </p:nvSpPr>
        <p:spPr/>
        <p:txBody>
          <a:bodyPr lIns="0" tIns="0" rIns="0" bIns="0"/>
          <a:lstStyle>
            <a:lvl1pPr>
              <a:defRPr sz="1200" b="1" i="0">
                <a:solidFill>
                  <a:srgbClr val="990000"/>
                </a:solidFill>
                <a:latin typeface="Arial"/>
                <a:cs typeface="Arial"/>
              </a:defRPr>
            </a:lvl1pPr>
          </a:lstStyle>
          <a:p>
            <a:pPr marL="12700">
              <a:lnSpc>
                <a:spcPts val="1425"/>
              </a:lnSpc>
            </a:pPr>
            <a:r>
              <a:t>Faculty of Science </a:t>
            </a:r>
            <a:r>
              <a:rPr spc="-5"/>
              <a:t>and</a:t>
            </a:r>
            <a:r>
              <a:rPr spc="-80"/>
              <a:t> </a:t>
            </a:r>
            <a:r>
              <a:t>Engineering</a:t>
            </a:r>
          </a:p>
        </p:txBody>
      </p:sp>
      <p:sp>
        <p:nvSpPr>
          <p:cNvPr id="7" name="Holder 7"/>
          <p:cNvSpPr>
            <a:spLocks noGrp="1"/>
          </p:cNvSpPr>
          <p:nvPr>
            <p:ph type="sldNum" sz="quarter" idx="7"/>
          </p:nvPr>
        </p:nvSpPr>
        <p:spPr/>
        <p:txBody>
          <a:bodyPr lIns="0" tIns="0" rIns="0" bIns="0"/>
          <a:lstStyle>
            <a:lvl1pPr>
              <a:defRPr sz="1200" b="1" i="0">
                <a:solidFill>
                  <a:srgbClr val="990000"/>
                </a:solidFill>
                <a:latin typeface="Arial"/>
                <a:cs typeface="Arial"/>
              </a:defRPr>
            </a:lvl1pPr>
          </a:lstStyle>
          <a:p>
            <a:pPr marL="38100">
              <a:lnSpc>
                <a:spcPts val="1425"/>
              </a:lnSpc>
            </a:pPr>
            <a:fld id="{81D60167-4931-47E6-BA6A-407CBD079E47}"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17479E"/>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1" i="0">
                <a:solidFill>
                  <a:srgbClr val="990000"/>
                </a:solidFill>
                <a:latin typeface="Arial"/>
                <a:cs typeface="Arial"/>
              </a:defRPr>
            </a:lvl1pPr>
          </a:lstStyle>
          <a:p>
            <a:pPr marL="12700">
              <a:lnSpc>
                <a:spcPts val="1425"/>
              </a:lnSpc>
            </a:pPr>
            <a:r>
              <a:rPr spc="-5"/>
              <a:t>Database </a:t>
            </a:r>
            <a:r>
              <a:t>Management</a:t>
            </a:r>
            <a:r>
              <a:rPr spc="-95"/>
              <a:t> </a:t>
            </a:r>
            <a:r>
              <a:rPr spc="-10"/>
              <a:t>System</a:t>
            </a:r>
          </a:p>
        </p:txBody>
      </p:sp>
      <p:sp>
        <p:nvSpPr>
          <p:cNvPr id="4" name="Holder 4"/>
          <p:cNvSpPr>
            <a:spLocks noGrp="1"/>
          </p:cNvSpPr>
          <p:nvPr>
            <p:ph type="dt" sz="half" idx="6"/>
          </p:nvPr>
        </p:nvSpPr>
        <p:spPr/>
        <p:txBody>
          <a:bodyPr lIns="0" tIns="0" rIns="0" bIns="0"/>
          <a:lstStyle>
            <a:lvl1pPr>
              <a:defRPr sz="1200" b="1" i="0">
                <a:solidFill>
                  <a:srgbClr val="990000"/>
                </a:solidFill>
                <a:latin typeface="Arial"/>
                <a:cs typeface="Arial"/>
              </a:defRPr>
            </a:lvl1pPr>
          </a:lstStyle>
          <a:p>
            <a:pPr marL="12700">
              <a:lnSpc>
                <a:spcPts val="1425"/>
              </a:lnSpc>
            </a:pPr>
            <a:r>
              <a:t>Faculty of Science </a:t>
            </a:r>
            <a:r>
              <a:rPr spc="-5"/>
              <a:t>and</a:t>
            </a:r>
            <a:r>
              <a:rPr spc="-80"/>
              <a:t> </a:t>
            </a:r>
            <a:r>
              <a:t>Engineering</a:t>
            </a:r>
          </a:p>
        </p:txBody>
      </p:sp>
      <p:sp>
        <p:nvSpPr>
          <p:cNvPr id="5" name="Holder 5"/>
          <p:cNvSpPr>
            <a:spLocks noGrp="1"/>
          </p:cNvSpPr>
          <p:nvPr>
            <p:ph type="sldNum" sz="quarter" idx="7"/>
          </p:nvPr>
        </p:nvSpPr>
        <p:spPr/>
        <p:txBody>
          <a:bodyPr lIns="0" tIns="0" rIns="0" bIns="0"/>
          <a:lstStyle>
            <a:lvl1pPr>
              <a:defRPr sz="1200" b="1" i="0">
                <a:solidFill>
                  <a:srgbClr val="990000"/>
                </a:solidFill>
                <a:latin typeface="Arial"/>
                <a:cs typeface="Arial"/>
              </a:defRPr>
            </a:lvl1pPr>
          </a:lstStyle>
          <a:p>
            <a:pPr marL="38100">
              <a:lnSpc>
                <a:spcPts val="1425"/>
              </a:lnSpc>
            </a:pPr>
            <a:fld id="{81D60167-4931-47E6-BA6A-407CBD079E47}"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1" i="0">
                <a:solidFill>
                  <a:srgbClr val="990000"/>
                </a:solidFill>
                <a:latin typeface="Arial"/>
                <a:cs typeface="Arial"/>
              </a:defRPr>
            </a:lvl1pPr>
          </a:lstStyle>
          <a:p>
            <a:pPr marL="12700">
              <a:lnSpc>
                <a:spcPts val="1425"/>
              </a:lnSpc>
            </a:pPr>
            <a:r>
              <a:rPr spc="-5"/>
              <a:t>Database </a:t>
            </a:r>
            <a:r>
              <a:t>Management</a:t>
            </a:r>
            <a:r>
              <a:rPr spc="-95"/>
              <a:t> </a:t>
            </a:r>
            <a:r>
              <a:rPr spc="-10"/>
              <a:t>System</a:t>
            </a:r>
          </a:p>
        </p:txBody>
      </p:sp>
      <p:sp>
        <p:nvSpPr>
          <p:cNvPr id="3" name="Holder 3"/>
          <p:cNvSpPr>
            <a:spLocks noGrp="1"/>
          </p:cNvSpPr>
          <p:nvPr>
            <p:ph type="dt" sz="half" idx="6"/>
          </p:nvPr>
        </p:nvSpPr>
        <p:spPr/>
        <p:txBody>
          <a:bodyPr lIns="0" tIns="0" rIns="0" bIns="0"/>
          <a:lstStyle>
            <a:lvl1pPr>
              <a:defRPr sz="1200" b="1" i="0">
                <a:solidFill>
                  <a:srgbClr val="990000"/>
                </a:solidFill>
                <a:latin typeface="Arial"/>
                <a:cs typeface="Arial"/>
              </a:defRPr>
            </a:lvl1pPr>
          </a:lstStyle>
          <a:p>
            <a:pPr marL="12700">
              <a:lnSpc>
                <a:spcPts val="1425"/>
              </a:lnSpc>
            </a:pPr>
            <a:r>
              <a:t>Faculty of Science </a:t>
            </a:r>
            <a:r>
              <a:rPr spc="-5"/>
              <a:t>and</a:t>
            </a:r>
            <a:r>
              <a:rPr spc="-80"/>
              <a:t> </a:t>
            </a:r>
            <a:r>
              <a:t>Engineering</a:t>
            </a:r>
          </a:p>
        </p:txBody>
      </p:sp>
      <p:sp>
        <p:nvSpPr>
          <p:cNvPr id="4" name="Holder 4"/>
          <p:cNvSpPr>
            <a:spLocks noGrp="1"/>
          </p:cNvSpPr>
          <p:nvPr>
            <p:ph type="sldNum" sz="quarter" idx="7"/>
          </p:nvPr>
        </p:nvSpPr>
        <p:spPr/>
        <p:txBody>
          <a:bodyPr lIns="0" tIns="0" rIns="0" bIns="0"/>
          <a:lstStyle>
            <a:lvl1pPr>
              <a:defRPr sz="1200" b="1" i="0">
                <a:solidFill>
                  <a:srgbClr val="990000"/>
                </a:solidFill>
                <a:latin typeface="Arial"/>
                <a:cs typeface="Arial"/>
              </a:defRPr>
            </a:lvl1pPr>
          </a:lstStyle>
          <a:p>
            <a:pPr marL="38100">
              <a:lnSpc>
                <a:spcPts val="1425"/>
              </a:lnSpc>
            </a:pPr>
            <a:fld id="{81D60167-4931-47E6-BA6A-407CBD079E47}"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66344" y="502919"/>
            <a:ext cx="1667256" cy="64007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747267" y="374319"/>
            <a:ext cx="8563864" cy="953135"/>
          </a:xfrm>
          <a:prstGeom prst="rect">
            <a:avLst/>
          </a:prstGeom>
        </p:spPr>
        <p:txBody>
          <a:bodyPr wrap="square" lIns="0" tIns="0" rIns="0" bIns="0">
            <a:spAutoFit/>
          </a:bodyPr>
          <a:lstStyle>
            <a:lvl1pPr>
              <a:defRPr sz="3200" b="1" i="0">
                <a:solidFill>
                  <a:srgbClr val="17479E"/>
                </a:solidFill>
                <a:latin typeface="Arial"/>
                <a:cs typeface="Arial"/>
              </a:defRPr>
            </a:lvl1pPr>
          </a:lstStyle>
          <a:p>
            <a:endParaRPr/>
          </a:p>
        </p:txBody>
      </p:sp>
      <p:sp>
        <p:nvSpPr>
          <p:cNvPr id="3" name="Holder 3"/>
          <p:cNvSpPr>
            <a:spLocks noGrp="1"/>
          </p:cNvSpPr>
          <p:nvPr>
            <p:ph type="body" idx="1"/>
          </p:nvPr>
        </p:nvSpPr>
        <p:spPr>
          <a:xfrm>
            <a:off x="996414" y="1621472"/>
            <a:ext cx="8065571" cy="4750435"/>
          </a:xfrm>
          <a:prstGeom prst="rect">
            <a:avLst/>
          </a:prstGeom>
        </p:spPr>
        <p:txBody>
          <a:bodyPr wrap="square" lIns="0" tIns="0" rIns="0" bIns="0">
            <a:spAutoFit/>
          </a:bodyPr>
          <a:lstStyle>
            <a:lvl1pPr>
              <a:defRPr sz="2000" b="0" i="0">
                <a:solidFill>
                  <a:srgbClr val="17479E"/>
                </a:solidFill>
                <a:latin typeface="Arial"/>
                <a:cs typeface="Arial"/>
              </a:defRPr>
            </a:lvl1pPr>
          </a:lstStyle>
          <a:p>
            <a:endParaRPr/>
          </a:p>
        </p:txBody>
      </p:sp>
      <p:sp>
        <p:nvSpPr>
          <p:cNvPr id="4" name="Holder 4"/>
          <p:cNvSpPr>
            <a:spLocks noGrp="1"/>
          </p:cNvSpPr>
          <p:nvPr>
            <p:ph type="ftr" sz="quarter" idx="5"/>
          </p:nvPr>
        </p:nvSpPr>
        <p:spPr>
          <a:xfrm>
            <a:off x="4109720" y="6902408"/>
            <a:ext cx="2255520" cy="196215"/>
          </a:xfrm>
          <a:prstGeom prst="rect">
            <a:avLst/>
          </a:prstGeom>
        </p:spPr>
        <p:txBody>
          <a:bodyPr wrap="square" lIns="0" tIns="0" rIns="0" bIns="0">
            <a:spAutoFit/>
          </a:bodyPr>
          <a:lstStyle>
            <a:lvl1pPr>
              <a:defRPr sz="1200" b="1" i="0">
                <a:solidFill>
                  <a:srgbClr val="990000"/>
                </a:solidFill>
                <a:latin typeface="Arial"/>
                <a:cs typeface="Arial"/>
              </a:defRPr>
            </a:lvl1pPr>
          </a:lstStyle>
          <a:p>
            <a:pPr marL="12700">
              <a:lnSpc>
                <a:spcPts val="1425"/>
              </a:lnSpc>
            </a:pPr>
            <a:r>
              <a:rPr spc="-5"/>
              <a:t>Database </a:t>
            </a:r>
            <a:r>
              <a:t>Management</a:t>
            </a:r>
            <a:r>
              <a:rPr spc="-95"/>
              <a:t> </a:t>
            </a:r>
            <a:r>
              <a:rPr spc="-10"/>
              <a:t>System</a:t>
            </a:r>
          </a:p>
        </p:txBody>
      </p:sp>
      <p:sp>
        <p:nvSpPr>
          <p:cNvPr id="5" name="Holder 5"/>
          <p:cNvSpPr>
            <a:spLocks noGrp="1"/>
          </p:cNvSpPr>
          <p:nvPr>
            <p:ph type="dt" sz="half" idx="6"/>
          </p:nvPr>
        </p:nvSpPr>
        <p:spPr>
          <a:xfrm>
            <a:off x="543559" y="6902408"/>
            <a:ext cx="2604770" cy="196215"/>
          </a:xfrm>
          <a:prstGeom prst="rect">
            <a:avLst/>
          </a:prstGeom>
        </p:spPr>
        <p:txBody>
          <a:bodyPr wrap="square" lIns="0" tIns="0" rIns="0" bIns="0">
            <a:spAutoFit/>
          </a:bodyPr>
          <a:lstStyle>
            <a:lvl1pPr>
              <a:defRPr sz="1200" b="1" i="0">
                <a:solidFill>
                  <a:srgbClr val="990000"/>
                </a:solidFill>
                <a:latin typeface="Arial"/>
                <a:cs typeface="Arial"/>
              </a:defRPr>
            </a:lvl1pPr>
          </a:lstStyle>
          <a:p>
            <a:pPr marL="12700">
              <a:lnSpc>
                <a:spcPts val="1425"/>
              </a:lnSpc>
            </a:pPr>
            <a:r>
              <a:t>Faculty of Science </a:t>
            </a:r>
            <a:r>
              <a:rPr spc="-5"/>
              <a:t>and</a:t>
            </a:r>
            <a:r>
              <a:rPr spc="-80"/>
              <a:t> </a:t>
            </a:r>
            <a:r>
              <a:t>Engineering</a:t>
            </a:r>
          </a:p>
        </p:txBody>
      </p:sp>
      <p:sp>
        <p:nvSpPr>
          <p:cNvPr id="6" name="Holder 6"/>
          <p:cNvSpPr>
            <a:spLocks noGrp="1"/>
          </p:cNvSpPr>
          <p:nvPr>
            <p:ph type="sldNum" sz="quarter" idx="7"/>
          </p:nvPr>
        </p:nvSpPr>
        <p:spPr>
          <a:xfrm>
            <a:off x="9154668" y="6896312"/>
            <a:ext cx="246379" cy="196215"/>
          </a:xfrm>
          <a:prstGeom prst="rect">
            <a:avLst/>
          </a:prstGeom>
        </p:spPr>
        <p:txBody>
          <a:bodyPr wrap="square" lIns="0" tIns="0" rIns="0" bIns="0">
            <a:spAutoFit/>
          </a:bodyPr>
          <a:lstStyle>
            <a:lvl1pPr>
              <a:defRPr sz="1200" b="1" i="0">
                <a:solidFill>
                  <a:srgbClr val="990000"/>
                </a:solidFill>
                <a:latin typeface="Arial"/>
                <a:cs typeface="Arial"/>
              </a:defRPr>
            </a:lvl1pPr>
          </a:lstStyle>
          <a:p>
            <a:pPr marL="38100">
              <a:lnSpc>
                <a:spcPts val="1425"/>
              </a:lnSpc>
            </a:pPr>
            <a:fld id="{81D60167-4931-47E6-BA6A-407CBD079E47}" type="slidenum">
              <a:r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228600"/>
            <a:ext cx="9525000" cy="4495800"/>
          </a:xfrm>
          <a:prstGeom prst="rect">
            <a:avLst/>
          </a:prstGeom>
          <a:blipFill>
            <a:blip r:embed="rId3" cstate="print"/>
            <a:stretch>
              <a:fillRect/>
            </a:stretch>
          </a:blipFill>
        </p:spPr>
        <p:txBody>
          <a:bodyPr wrap="square" lIns="0" tIns="0" rIns="0" bIns="0" rtlCol="0"/>
          <a:lstStyle/>
          <a:p>
            <a:endParaRPr/>
          </a:p>
        </p:txBody>
      </p:sp>
      <p:pic>
        <p:nvPicPr>
          <p:cNvPr id="1026" name="Picture 2" descr="C:\Users\Administrator\Desktop\anh-dong-trang-tri-powerpoint-14_114735349.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724399"/>
            <a:ext cx="3807577" cy="34302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86200" y="4991591"/>
            <a:ext cx="6477000" cy="4115037"/>
          </a:xfrm>
          <a:prstGeom prst="rect">
            <a:avLst/>
          </a:prstGeom>
          <a:noFill/>
        </p:spPr>
        <p:txBody>
          <a:bodyPr wrap="square" rtlCol="0">
            <a:spAutoFit/>
          </a:bodyPr>
          <a:lstStyle/>
          <a:p>
            <a:pPr>
              <a:lnSpc>
                <a:spcPct val="150000"/>
              </a:lnSpc>
              <a:tabLst>
                <a:tab pos="0" algn="l"/>
                <a:tab pos="5475288" algn="r"/>
              </a:tabLst>
            </a:pPr>
            <a:r>
              <a:rPr lang="en-US" sz="2400">
                <a:latin typeface="Times New Roman" pitchFamily="18" charset="0"/>
                <a:cs typeface="Times New Roman" pitchFamily="18" charset="0"/>
              </a:rPr>
              <a:t>Giảng Viên H</a:t>
            </a:r>
            <a:r>
              <a:rPr lang="vi-VN" sz="2400">
                <a:latin typeface="Times New Roman" pitchFamily="18" charset="0"/>
                <a:cs typeface="Times New Roman" pitchFamily="18" charset="0"/>
              </a:rPr>
              <a:t>ư</a:t>
            </a:r>
            <a:r>
              <a:rPr lang="en-US" sz="2400">
                <a:latin typeface="Times New Roman" pitchFamily="18" charset="0"/>
                <a:cs typeface="Times New Roman" pitchFamily="18" charset="0"/>
              </a:rPr>
              <a:t>ớng Dẫn: Nguyễn Văn S</a:t>
            </a:r>
            <a:r>
              <a:rPr lang="vi-VN" sz="2400">
                <a:latin typeface="Times New Roman" pitchFamily="18" charset="0"/>
                <a:cs typeface="Times New Roman" pitchFamily="18" charset="0"/>
              </a:rPr>
              <a:t>ơ</a:t>
            </a:r>
            <a:r>
              <a:rPr lang="en-US" sz="2400">
                <a:latin typeface="Times New Roman" pitchFamily="18" charset="0"/>
                <a:cs typeface="Times New Roman" pitchFamily="18" charset="0"/>
              </a:rPr>
              <a:t>n </a:t>
            </a:r>
          </a:p>
          <a:p>
            <a:pPr>
              <a:lnSpc>
                <a:spcPct val="150000"/>
              </a:lnSpc>
              <a:tabLst>
                <a:tab pos="0" algn="l"/>
                <a:tab pos="5475288" algn="r"/>
              </a:tabLst>
            </a:pPr>
            <a:r>
              <a:rPr lang="en-US" sz="2400">
                <a:latin typeface="Times New Roman" pitchFamily="18" charset="0"/>
                <a:cs typeface="Times New Roman" pitchFamily="18" charset="0"/>
              </a:rPr>
              <a:t>Thành Viên Trong Nhóm: </a:t>
            </a:r>
          </a:p>
          <a:p>
            <a:pPr>
              <a:spcBef>
                <a:spcPts val="500"/>
              </a:spcBef>
              <a:spcAft>
                <a:spcPts val="500"/>
              </a:spcAft>
              <a:tabLst>
                <a:tab pos="0" algn="l"/>
                <a:tab pos="5475288" algn="r"/>
              </a:tabLst>
            </a:pPr>
            <a:r>
              <a:rPr lang="en-US" sz="2400">
                <a:latin typeface="Times New Roman" pitchFamily="18" charset="0"/>
                <a:cs typeface="Times New Roman" pitchFamily="18" charset="0"/>
              </a:rPr>
              <a:t>Bách Nhật Tuấn – 2185002</a:t>
            </a:r>
          </a:p>
          <a:p>
            <a:pPr>
              <a:spcBef>
                <a:spcPts val="500"/>
              </a:spcBef>
              <a:spcAft>
                <a:spcPts val="500"/>
              </a:spcAft>
              <a:tabLst>
                <a:tab pos="0" algn="l"/>
                <a:tab pos="5475288" algn="r"/>
              </a:tabLst>
            </a:pPr>
            <a:r>
              <a:rPr lang="en-US" sz="2400">
                <a:latin typeface="Times New Roman" pitchFamily="18" charset="0"/>
                <a:cs typeface="Times New Roman" pitchFamily="18" charset="0"/>
              </a:rPr>
              <a:t>Phùng Thanh Hiếu – 2181536</a:t>
            </a:r>
          </a:p>
          <a:p>
            <a:pPr>
              <a:spcBef>
                <a:spcPts val="500"/>
              </a:spcBef>
              <a:spcAft>
                <a:spcPts val="500"/>
              </a:spcAft>
              <a:tabLst>
                <a:tab pos="0" algn="l"/>
                <a:tab pos="5475288" algn="r"/>
              </a:tabLst>
            </a:pPr>
            <a:r>
              <a:rPr lang="en-US" sz="2400">
                <a:latin typeface="Times New Roman" pitchFamily="18" charset="0"/>
                <a:cs typeface="Times New Roman" pitchFamily="18" charset="0"/>
              </a:rPr>
              <a:t>Phạm Hữu Thắng - 2182486 </a:t>
            </a:r>
          </a:p>
          <a:p>
            <a:pPr>
              <a:lnSpc>
                <a:spcPct val="150000"/>
              </a:lnSpc>
              <a:tabLst>
                <a:tab pos="0" algn="l"/>
                <a:tab pos="5475288" algn="r"/>
              </a:tabLst>
            </a:pPr>
            <a:endParaRPr lang="en-US" sz="2400">
              <a:latin typeface="Times New Roman" pitchFamily="18" charset="0"/>
              <a:cs typeface="Times New Roman" pitchFamily="18" charset="0"/>
            </a:endParaRPr>
          </a:p>
          <a:p>
            <a:pPr>
              <a:lnSpc>
                <a:spcPct val="150000"/>
              </a:lnSpc>
              <a:tabLst>
                <a:tab pos="0" algn="l"/>
                <a:tab pos="5475288" algn="r"/>
              </a:tabLst>
            </a:pPr>
            <a:br>
              <a:rPr lang="en-US" sz="2000">
                <a:latin typeface="Times New Roman" pitchFamily="18" charset="0"/>
                <a:cs typeface="Times New Roman" pitchFamily="18" charset="0"/>
              </a:rPr>
            </a:br>
            <a:endParaRPr lang="en-US" sz="2000">
              <a:latin typeface="Times New Roman" pitchFamily="18" charset="0"/>
              <a:cs typeface="Times New Roman" pitchFamily="18" charset="0"/>
            </a:endParaRPr>
          </a:p>
        </p:txBody>
      </p:sp>
      <p:sp>
        <p:nvSpPr>
          <p:cNvPr id="5" name="Rectangle 4"/>
          <p:cNvSpPr/>
          <p:nvPr/>
        </p:nvSpPr>
        <p:spPr>
          <a:xfrm>
            <a:off x="3200400" y="2362200"/>
            <a:ext cx="6858000" cy="2554545"/>
          </a:xfrm>
          <a:prstGeom prst="rect">
            <a:avLst/>
          </a:prstGeom>
          <a:noFill/>
        </p:spPr>
        <p:txBody>
          <a:bodyPr wrap="square" lIns="91440" tIns="45720" rIns="91440" bIns="45720">
            <a:spAutoFit/>
          </a:bodyPr>
          <a:lstStyle/>
          <a:p>
            <a:pPr algn="ctr"/>
            <a:r>
              <a:rPr lang="en-US" sz="4000" b="1">
                <a:ln w="1905"/>
                <a:solidFill>
                  <a:srgbClr val="0070C0"/>
                </a:solidFill>
                <a:effectLst>
                  <a:innerShdw blurRad="69850" dist="43180" dir="5400000">
                    <a:srgbClr val="000000">
                      <a:alpha val="65000"/>
                    </a:srgbClr>
                  </a:innerShdw>
                </a:effectLst>
                <a:latin typeface="Times New Roman" pitchFamily="18" charset="0"/>
                <a:cs typeface="Times New Roman" pitchFamily="18" charset="0"/>
              </a:rPr>
              <a:t>XÂY DỰNG PHẦN MỀM TRẮC NGHIỆM KIỂM TRA KIẾN THỨC QUỐC KỲ TRÊN ANDROID.</a:t>
            </a:r>
            <a:endParaRPr lang="en-US" sz="4000" b="1" cap="none" spc="0">
              <a:ln w="1905"/>
              <a:solidFill>
                <a:srgbClr val="0070C0"/>
              </a:solidFill>
              <a:effectLst>
                <a:innerShdw blurRad="69850" dist="43180" dir="5400000">
                  <a:srgbClr val="000000">
                    <a:alpha val="65000"/>
                  </a:srgbClr>
                </a:inn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821353"/>
            <a:ext cx="5867400" cy="738664"/>
          </a:xfrm>
        </p:spPr>
        <p:txBody>
          <a:bodyPr/>
          <a:lstStyle/>
          <a:p>
            <a:pPr algn="ctr"/>
            <a:r>
              <a:rPr lang="en-US" sz="4800">
                <a:latin typeface="Times New Roman" pitchFamily="18" charset="0"/>
                <a:cs typeface="Times New Roman" pitchFamily="18" charset="0"/>
              </a:rPr>
              <a:t>KẾT LUẬN</a:t>
            </a:r>
          </a:p>
        </p:txBody>
      </p:sp>
      <p:sp>
        <p:nvSpPr>
          <p:cNvPr id="11" name="Rectangle 10">
            <a:extLst>
              <a:ext uri="{FF2B5EF4-FFF2-40B4-BE49-F238E27FC236}">
                <a16:creationId xmlns:a16="http://schemas.microsoft.com/office/drawing/2014/main" id="{43D33508-3F12-460D-8E6D-324CDC448727}"/>
              </a:ext>
            </a:extLst>
          </p:cNvPr>
          <p:cNvSpPr/>
          <p:nvPr/>
        </p:nvSpPr>
        <p:spPr>
          <a:xfrm>
            <a:off x="1028700" y="2057400"/>
            <a:ext cx="8001000" cy="4524315"/>
          </a:xfrm>
          <a:prstGeom prst="rect">
            <a:avLst/>
          </a:prstGeom>
        </p:spPr>
        <p:txBody>
          <a:bodyPr wrap="square">
            <a:spAutoFit/>
          </a:bodyPr>
          <a:lstStyle/>
          <a:p>
            <a:pPr marL="342900" indent="-342900">
              <a:buFont typeface="Wingdings" panose="05000000000000000000" pitchFamily="2" charset="2"/>
              <a:buChar char="q"/>
            </a:pPr>
            <a:r>
              <a:rPr lang="en-US" sz="2400">
                <a:latin typeface="Times New Roman" panose="02020603050405020304" pitchFamily="18" charset="0"/>
                <a:cs typeface="Times New Roman" panose="02020603050405020304" pitchFamily="18" charset="0"/>
                <a:sym typeface="Times New Roman"/>
              </a:rPr>
              <a:t>Qua nghiên cứu của chúng tôi sau những tuần vừa qua thì chúng tôi đã tạo nên 1 app hệ thống bằng công cụ lập trình. Đó chính là lá cờ quốc kì.</a:t>
            </a:r>
          </a:p>
          <a:p>
            <a:pPr marL="342900" indent="-342900">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Nhiều giai đoạn khó khăn thì nhóm chúng tôi phải tìm hiểu cách hoạt động app ra sao, chúng tôi gặp rất là nhiều những thứ khó khăn trong hoạt động lập trình code. Giúp nâng cao những kiến thức mới  trong quá trình học hỏi. </a:t>
            </a:r>
          </a:p>
          <a:p>
            <a:pPr marL="342900" indent="-342900">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Hiểu rõ về quy trình chạy code, tìm kiếm, chỉnh lại những lỗi khi gặp thất bại và không hoàn thiện theo ý muốn. Giúp cho nhóm nâng cao tinh thần trách nhiệm khi làm việc chung nhóm, rèn luyện t</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 duy, trao đổi kiến thức để làm nên 1 app hoàn thiện. </a:t>
            </a:r>
          </a:p>
        </p:txBody>
      </p:sp>
    </p:spTree>
    <p:extLst>
      <p:ext uri="{BB962C8B-B14F-4D97-AF65-F5344CB8AC3E}">
        <p14:creationId xmlns:p14="http://schemas.microsoft.com/office/powerpoint/2010/main" val="68472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3">
            <a:extLst>
              <a:ext uri="{FF2B5EF4-FFF2-40B4-BE49-F238E27FC236}">
                <a16:creationId xmlns:a16="http://schemas.microsoft.com/office/drawing/2014/main" id="{B4D7BF9F-E2A6-4B10-9F06-45EC4357F8BE}"/>
              </a:ext>
            </a:extLst>
          </p:cNvPr>
          <p:cNvSpPr txBox="1">
            <a:spLocks noChangeArrowheads="1"/>
          </p:cNvSpPr>
          <p:nvPr/>
        </p:nvSpPr>
        <p:spPr bwMode="gray">
          <a:xfrm>
            <a:off x="664714" y="2961352"/>
            <a:ext cx="21088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Char char="•"/>
              <a:tabLst/>
              <a:defRPr/>
            </a:pPr>
            <a:r>
              <a:rPr kumimoji="0" lang="en-US" altLang="en-US" sz="2400" b="1" i="0" u="none" strike="noStrike" kern="120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2800" b="1" i="0" u="none" strike="noStrike" kern="120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Khó khăn</a:t>
            </a:r>
          </a:p>
          <a:p>
            <a:pPr marL="0" marR="0" lvl="0" indent="0" algn="l" defTabSz="914400" rtl="0" eaLnBrk="1" fontAlgn="base" latinLnBrk="0" hangingPunct="1">
              <a:lnSpc>
                <a:spcPct val="100000"/>
              </a:lnSpc>
              <a:spcBef>
                <a:spcPct val="50000"/>
              </a:spcBef>
              <a:spcAft>
                <a:spcPct val="0"/>
              </a:spcAft>
              <a:buClrTx/>
              <a:buSzTx/>
              <a:buFontTx/>
              <a:buChar char="•"/>
              <a:tabLst/>
              <a:defRPr/>
            </a:pPr>
            <a:r>
              <a:rPr lang="en-US" altLang="en-US" sz="2800" b="1">
                <a:solidFill>
                  <a:srgbClr val="FFFFFF"/>
                </a:solidFill>
                <a:latin typeface="Times New Roman" panose="02020603050405020304" pitchFamily="18" charset="0"/>
                <a:cs typeface="Times New Roman" panose="02020603050405020304" pitchFamily="18" charset="0"/>
              </a:rPr>
              <a:t> Chuyên môn cao</a:t>
            </a:r>
            <a:endParaRPr kumimoji="0" lang="en-US" altLang="en-US" sz="2800" b="1" i="0" u="none" strike="noStrike" kern="120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ct val="50000"/>
              </a:spcBef>
              <a:spcAft>
                <a:spcPct val="0"/>
              </a:spcAft>
              <a:buClrTx/>
              <a:buSzTx/>
              <a:buFontTx/>
              <a:buChar char="•"/>
              <a:tabLst/>
              <a:defRPr/>
            </a:pPr>
            <a:r>
              <a:rPr lang="en-US" altLang="en-US" sz="2800" b="1">
                <a:solidFill>
                  <a:srgbClr val="FFFFFF"/>
                </a:solidFill>
                <a:latin typeface="Times New Roman" panose="02020603050405020304" pitchFamily="18" charset="0"/>
                <a:cs typeface="Times New Roman" panose="02020603050405020304" pitchFamily="18" charset="0"/>
              </a:rPr>
              <a:t> Bỡ ngỡ</a:t>
            </a:r>
            <a:endParaRPr kumimoji="0" lang="en-US" altLang="en-US" sz="2800" b="1" i="0" u="none" strike="noStrike" kern="120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C173098-C3D3-4342-A80A-18282F15537A}"/>
              </a:ext>
            </a:extLst>
          </p:cNvPr>
          <p:cNvPicPr>
            <a:picLocks noChangeAspect="1"/>
          </p:cNvPicPr>
          <p:nvPr/>
        </p:nvPicPr>
        <p:blipFill>
          <a:blip r:embed="rId2"/>
          <a:stretch>
            <a:fillRect/>
          </a:stretch>
        </p:blipFill>
        <p:spPr>
          <a:xfrm>
            <a:off x="3124200" y="4115515"/>
            <a:ext cx="499915" cy="493819"/>
          </a:xfrm>
          <a:prstGeom prst="rect">
            <a:avLst/>
          </a:prstGeom>
        </p:spPr>
      </p:pic>
      <p:pic>
        <p:nvPicPr>
          <p:cNvPr id="9" name="Picture 8">
            <a:extLst>
              <a:ext uri="{FF2B5EF4-FFF2-40B4-BE49-F238E27FC236}">
                <a16:creationId xmlns:a16="http://schemas.microsoft.com/office/drawing/2014/main" id="{5A08BAA7-5D06-452A-9EFB-7BA0A6867379}"/>
              </a:ext>
            </a:extLst>
          </p:cNvPr>
          <p:cNvPicPr>
            <a:picLocks noChangeAspect="1"/>
          </p:cNvPicPr>
          <p:nvPr/>
        </p:nvPicPr>
        <p:blipFill>
          <a:blip r:embed="rId2"/>
          <a:stretch>
            <a:fillRect/>
          </a:stretch>
        </p:blipFill>
        <p:spPr>
          <a:xfrm>
            <a:off x="6434287" y="4115514"/>
            <a:ext cx="499915" cy="493819"/>
          </a:xfrm>
          <a:prstGeom prst="rect">
            <a:avLst/>
          </a:prstGeom>
        </p:spPr>
      </p:pic>
      <p:grpSp>
        <p:nvGrpSpPr>
          <p:cNvPr id="55" name="Group 54">
            <a:extLst>
              <a:ext uri="{FF2B5EF4-FFF2-40B4-BE49-F238E27FC236}">
                <a16:creationId xmlns:a16="http://schemas.microsoft.com/office/drawing/2014/main" id="{17ABA072-35AB-436E-A5F3-2E2E49188C3A}"/>
              </a:ext>
            </a:extLst>
          </p:cNvPr>
          <p:cNvGrpSpPr/>
          <p:nvPr/>
        </p:nvGrpSpPr>
        <p:grpSpPr>
          <a:xfrm>
            <a:off x="2102079" y="2150238"/>
            <a:ext cx="5854241" cy="3930551"/>
            <a:chOff x="8704756" y="684792"/>
            <a:chExt cx="2063426" cy="3930551"/>
          </a:xfrm>
        </p:grpSpPr>
        <p:sp>
          <p:nvSpPr>
            <p:cNvPr id="21" name="AutoShape 11">
              <a:extLst>
                <a:ext uri="{FF2B5EF4-FFF2-40B4-BE49-F238E27FC236}">
                  <a16:creationId xmlns:a16="http://schemas.microsoft.com/office/drawing/2014/main" id="{DDA48D67-C3E1-42BB-A3BE-390EE4E4E5DB}"/>
                </a:ext>
              </a:extLst>
            </p:cNvPr>
            <p:cNvSpPr>
              <a:spLocks noChangeArrowheads="1"/>
            </p:cNvSpPr>
            <p:nvPr/>
          </p:nvSpPr>
          <p:spPr bwMode="gray">
            <a:xfrm>
              <a:off x="8704756" y="684792"/>
              <a:ext cx="2063426" cy="3930551"/>
            </a:xfrm>
            <a:prstGeom prst="roundRect">
              <a:avLst>
                <a:gd name="adj" fmla="val 16667"/>
              </a:avLst>
            </a:prstGeom>
            <a:gradFill rotWithShape="1">
              <a:gsLst>
                <a:gs pos="0">
                  <a:srgbClr val="70D34D"/>
                </a:gs>
                <a:gs pos="100000">
                  <a:srgbClr val="70D34D">
                    <a:gamma/>
                    <a:shade val="72941"/>
                    <a:invGamma/>
                  </a:srgbClr>
                </a:gs>
              </a:gsLst>
              <a:lin ang="5400000" scaled="1"/>
            </a:gradFill>
            <a:ln w="38100">
              <a:solidFill>
                <a:srgbClr val="FFFFFF"/>
              </a:solidFill>
              <a:round/>
              <a:headEnd/>
              <a:tailEnd/>
            </a:ln>
            <a:effectLst>
              <a:outerShdw dist="107763" dir="2700000" algn="ctr" rotWithShape="0">
                <a:srgbClr val="808080">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Text Box 15">
              <a:extLst>
                <a:ext uri="{FF2B5EF4-FFF2-40B4-BE49-F238E27FC236}">
                  <a16:creationId xmlns:a16="http://schemas.microsoft.com/office/drawing/2014/main" id="{2D47E0FD-6C17-46E9-92BF-310295052D5B}"/>
                </a:ext>
              </a:extLst>
            </p:cNvPr>
            <p:cNvSpPr txBox="1">
              <a:spLocks noChangeArrowheads="1"/>
            </p:cNvSpPr>
            <p:nvPr/>
          </p:nvSpPr>
          <p:spPr bwMode="gray">
            <a:xfrm>
              <a:off x="8823298" y="1649794"/>
              <a:ext cx="18863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fontAlgn="base">
                <a:spcBef>
                  <a:spcPct val="50000"/>
                </a:spcBef>
                <a:spcAft>
                  <a:spcPct val="0"/>
                </a:spcAft>
              </a:pPr>
              <a:r>
                <a:rPr lang="en-US" altLang="en-US" sz="8800" b="1">
                  <a:solidFill>
                    <a:srgbClr val="FFFFFF"/>
                  </a:solidFill>
                  <a:latin typeface="Times New Roman" panose="02020603050405020304" pitchFamily="18" charset="0"/>
                  <a:cs typeface="Times New Roman" panose="02020603050405020304" pitchFamily="18" charset="0"/>
                </a:rPr>
                <a:t> </a:t>
              </a:r>
              <a:r>
                <a:rPr lang="en-US" altLang="en-US" sz="12000">
                  <a:solidFill>
                    <a:srgbClr val="FFFFFF"/>
                  </a:solidFill>
                  <a:latin typeface="Times New Roman" panose="02020603050405020304" pitchFamily="18" charset="0"/>
                  <a:cs typeface="Times New Roman" panose="02020603050405020304" pitchFamily="18" charset="0"/>
                </a:rPr>
                <a:t>DEMO</a:t>
              </a:r>
            </a:p>
          </p:txBody>
        </p:sp>
      </p:grpSp>
    </p:spTree>
    <p:extLst>
      <p:ext uri="{BB962C8B-B14F-4D97-AF65-F5344CB8AC3E}">
        <p14:creationId xmlns:p14="http://schemas.microsoft.com/office/powerpoint/2010/main" val="160625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395BD-10CC-414A-8090-785C1DBCF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058400" cy="7772401"/>
          </a:xfrm>
          <a:prstGeom prst="rect">
            <a:avLst/>
          </a:prstGeom>
        </p:spPr>
      </p:pic>
    </p:spTree>
    <p:extLst>
      <p:ext uri="{BB962C8B-B14F-4D97-AF65-F5344CB8AC3E}">
        <p14:creationId xmlns:p14="http://schemas.microsoft.com/office/powerpoint/2010/main" val="512175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3569" y="609600"/>
            <a:ext cx="3731262" cy="751488"/>
          </a:xfrm>
          <a:prstGeom prst="rect">
            <a:avLst/>
          </a:prstGeom>
        </p:spPr>
        <p:txBody>
          <a:bodyPr vert="horz" wrap="square" lIns="0" tIns="12700" rIns="0" bIns="0" rtlCol="0">
            <a:spAutoFit/>
          </a:bodyPr>
          <a:lstStyle/>
          <a:p>
            <a:pPr marL="12700" algn="ctr">
              <a:lnSpc>
                <a:spcPct val="100000"/>
              </a:lnSpc>
              <a:spcBef>
                <a:spcPts val="100"/>
              </a:spcBef>
            </a:pPr>
            <a:r>
              <a:rPr lang="en-US" sz="4800" spc="-5">
                <a:latin typeface="Times New Roman" pitchFamily="18" charset="0"/>
                <a:cs typeface="Times New Roman" pitchFamily="18" charset="0"/>
              </a:rPr>
              <a:t>NỘI DUNG </a:t>
            </a:r>
            <a:endParaRPr sz="4800">
              <a:latin typeface="Times New Roman" pitchFamily="18" charset="0"/>
              <a:cs typeface="Times New Roman" pitchFamily="18" charset="0"/>
            </a:endParaRPr>
          </a:p>
        </p:txBody>
      </p:sp>
      <p:sp>
        <p:nvSpPr>
          <p:cNvPr id="3" name="object 3"/>
          <p:cNvSpPr txBox="1"/>
          <p:nvPr/>
        </p:nvSpPr>
        <p:spPr>
          <a:xfrm>
            <a:off x="762000" y="2133600"/>
            <a:ext cx="9067800" cy="5243102"/>
          </a:xfrm>
          <a:prstGeom prst="rect">
            <a:avLst/>
          </a:prstGeom>
        </p:spPr>
        <p:txBody>
          <a:bodyPr vert="horz" wrap="square" lIns="0" tIns="71755" rIns="0" bIns="0" rtlCol="0">
            <a:spAutoFit/>
          </a:bodyPr>
          <a:lstStyle/>
          <a:p>
            <a:pPr marL="755015" indent="-742950">
              <a:lnSpc>
                <a:spcPct val="150000"/>
              </a:lnSpc>
              <a:spcBef>
                <a:spcPts val="565"/>
              </a:spcBef>
              <a:buFont typeface="+mj-lt"/>
              <a:buAutoNum type="arabicPeriod"/>
              <a:tabLst>
                <a:tab pos="185420" algn="l"/>
              </a:tabLst>
            </a:pPr>
            <a:r>
              <a:rPr lang="en-US" sz="4800" spc="-35">
                <a:solidFill>
                  <a:srgbClr val="17479E"/>
                </a:solidFill>
                <a:latin typeface="Times New Roman" pitchFamily="18" charset="0"/>
                <a:cs typeface="Times New Roman" pitchFamily="18" charset="0"/>
              </a:rPr>
              <a:t>GIỚI THIỆU</a:t>
            </a:r>
          </a:p>
          <a:p>
            <a:pPr marL="755015" indent="-742950">
              <a:lnSpc>
                <a:spcPct val="150000"/>
              </a:lnSpc>
              <a:spcBef>
                <a:spcPts val="565"/>
              </a:spcBef>
              <a:buFont typeface="+mj-lt"/>
              <a:buAutoNum type="arabicPeriod"/>
              <a:tabLst>
                <a:tab pos="185420" algn="l"/>
              </a:tabLst>
            </a:pPr>
            <a:r>
              <a:rPr lang="en-US" sz="4800" spc="-35">
                <a:solidFill>
                  <a:srgbClr val="17479E"/>
                </a:solidFill>
                <a:latin typeface="Times New Roman" pitchFamily="18" charset="0"/>
                <a:cs typeface="Times New Roman" pitchFamily="18" charset="0"/>
              </a:rPr>
              <a:t>PHÂN TÍCH </a:t>
            </a:r>
          </a:p>
          <a:p>
            <a:pPr marL="755015" indent="-742950">
              <a:lnSpc>
                <a:spcPct val="150000"/>
              </a:lnSpc>
              <a:spcBef>
                <a:spcPts val="565"/>
              </a:spcBef>
              <a:buFont typeface="+mj-lt"/>
              <a:buAutoNum type="arabicPeriod"/>
              <a:tabLst>
                <a:tab pos="185420" algn="l"/>
              </a:tabLst>
            </a:pPr>
            <a:r>
              <a:rPr lang="en-US" sz="4800" spc="-35">
                <a:solidFill>
                  <a:srgbClr val="17479E"/>
                </a:solidFill>
                <a:latin typeface="Times New Roman" pitchFamily="18" charset="0"/>
                <a:cs typeface="Times New Roman" pitchFamily="18" charset="0"/>
              </a:rPr>
              <a:t>GIAO DIỆN</a:t>
            </a:r>
          </a:p>
          <a:p>
            <a:pPr marL="755015" indent="-742950">
              <a:lnSpc>
                <a:spcPct val="150000"/>
              </a:lnSpc>
              <a:spcBef>
                <a:spcPts val="565"/>
              </a:spcBef>
              <a:buFont typeface="+mj-lt"/>
              <a:buAutoNum type="arabicPeriod"/>
              <a:tabLst>
                <a:tab pos="185420" algn="l"/>
              </a:tabLst>
            </a:pPr>
            <a:r>
              <a:rPr lang="en-US" sz="4800" spc="-35">
                <a:solidFill>
                  <a:srgbClr val="17479E"/>
                </a:solidFill>
                <a:latin typeface="Times New Roman" pitchFamily="18" charset="0"/>
                <a:cs typeface="Times New Roman" pitchFamily="18" charset="0"/>
              </a:rPr>
              <a:t>DEMO</a:t>
            </a:r>
            <a:endParaRPr lang="vi-VN" sz="4800" spc="-35">
              <a:solidFill>
                <a:srgbClr val="17479E"/>
              </a:solidFill>
              <a:latin typeface="Times New Roman" pitchFamily="18" charset="0"/>
              <a:cs typeface="Times New Roman" pitchFamily="18" charset="0"/>
            </a:endParaRPr>
          </a:p>
          <a:p>
            <a:pPr marL="526415" indent="-514350">
              <a:lnSpc>
                <a:spcPct val="100000"/>
              </a:lnSpc>
              <a:spcBef>
                <a:spcPts val="565"/>
              </a:spcBef>
              <a:buFont typeface="+mj-lt"/>
              <a:buAutoNum type="arabicParenR"/>
              <a:tabLst>
                <a:tab pos="185420" algn="l"/>
              </a:tabLst>
            </a:pPr>
            <a:endParaRPr sz="280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533400"/>
            <a:ext cx="5867400" cy="762000"/>
          </a:xfrm>
        </p:spPr>
        <p:txBody>
          <a:bodyPr/>
          <a:lstStyle/>
          <a:p>
            <a:pPr algn="ctr"/>
            <a:r>
              <a:rPr lang="en-US" sz="4800">
                <a:latin typeface="Times New Roman" pitchFamily="18" charset="0"/>
                <a:cs typeface="Times New Roman" pitchFamily="18" charset="0"/>
              </a:rPr>
              <a:t>GIỚI THIỆU </a:t>
            </a:r>
            <a:br>
              <a:rPr lang="en-US" sz="4800">
                <a:latin typeface="Times New Roman" pitchFamily="18" charset="0"/>
                <a:cs typeface="Times New Roman" pitchFamily="18" charset="0"/>
              </a:rPr>
            </a:br>
            <a:endParaRPr lang="en-US" sz="4800">
              <a:latin typeface="Times New Roman" pitchFamily="18" charset="0"/>
              <a:cs typeface="Times New Roman" pitchFamily="18" charset="0"/>
            </a:endParaRPr>
          </a:p>
        </p:txBody>
      </p:sp>
      <p:sp>
        <p:nvSpPr>
          <p:cNvPr id="3" name="Text Placeholder 2"/>
          <p:cNvSpPr>
            <a:spLocks noGrp="1"/>
          </p:cNvSpPr>
          <p:nvPr>
            <p:ph type="body" idx="1"/>
          </p:nvPr>
        </p:nvSpPr>
        <p:spPr>
          <a:xfrm>
            <a:off x="419100" y="3361015"/>
            <a:ext cx="9334500" cy="4431983"/>
          </a:xfrm>
        </p:spPr>
        <p:txBody>
          <a:bodyPr/>
          <a:lstStyle/>
          <a:p>
            <a:pPr marL="519113" indent="-519113" algn="just">
              <a:buFont typeface="Wingdings" pitchFamily="2" charset="2"/>
              <a:buChar char="Ø"/>
            </a:pPr>
            <a:r>
              <a:rPr lang="vi-VN" sz="2400">
                <a:solidFill>
                  <a:schemeClr val="tx1"/>
                </a:solidFill>
                <a:latin typeface="Times New Roman" pitchFamily="18" charset="0"/>
                <a:cs typeface="Times New Roman" pitchFamily="18" charset="0"/>
              </a:rPr>
              <a:t>Chức năng của Android Studio là cung cấp giao diện để tạo các ứng dụng và xử lý phần lớn các công cụ quản lý file phức tạp đằng sau hậu trường. Ngôn ngữ lập trình được sử dụng ở đây là Java và được cài đặt riêng trên thiết bị của bạn. Android Studio rất đơn giản,</a:t>
            </a:r>
            <a:r>
              <a:rPr lang="en-US" sz="2400">
                <a:solidFill>
                  <a:schemeClr val="tx1"/>
                </a:solidFill>
                <a:latin typeface="Times New Roman" pitchFamily="18" charset="0"/>
                <a:cs typeface="Times New Roman" pitchFamily="18" charset="0"/>
              </a:rPr>
              <a:t> </a:t>
            </a:r>
            <a:r>
              <a:rPr lang="vi-VN" sz="2400">
                <a:solidFill>
                  <a:schemeClr val="tx1"/>
                </a:solidFill>
                <a:latin typeface="Times New Roman" pitchFamily="18" charset="0"/>
                <a:cs typeface="Times New Roman" pitchFamily="18" charset="0"/>
              </a:rPr>
              <a:t>chỉ cần viết, chỉnh sửa và lưu các dự án của mình và các file trong dự án đó. Đồng thời, Android Studio sẽ cấp quyền truy cập vào Android SDK</a:t>
            </a:r>
            <a:r>
              <a:rPr lang="en-US" sz="2400">
                <a:solidFill>
                  <a:schemeClr val="tx1"/>
                </a:solidFill>
                <a:latin typeface="Times New Roman" pitchFamily="18" charset="0"/>
                <a:cs typeface="Times New Roman" pitchFamily="18" charset="0"/>
              </a:rPr>
              <a:t>.</a:t>
            </a:r>
          </a:p>
          <a:p>
            <a:pPr algn="just"/>
            <a:endParaRPr lang="en-US" sz="2400">
              <a:solidFill>
                <a:schemeClr val="tx1"/>
              </a:solidFill>
              <a:latin typeface="Times New Roman" pitchFamily="18" charset="0"/>
              <a:cs typeface="Times New Roman" pitchFamily="18" charset="0"/>
            </a:endParaRPr>
          </a:p>
          <a:p>
            <a:pPr marL="519113" indent="-519113" algn="just">
              <a:buFont typeface="Wingdings" pitchFamily="2" charset="2"/>
              <a:buChar char="Ø"/>
            </a:pPr>
            <a:r>
              <a:rPr lang="vi-VN" sz="2400">
                <a:solidFill>
                  <a:schemeClr val="tx1"/>
                </a:solidFill>
                <a:latin typeface="Times New Roman" pitchFamily="18" charset="0"/>
                <a:cs typeface="Times New Roman" pitchFamily="18" charset="0"/>
              </a:rPr>
              <a:t>Cần sử dụng ngôn ngữ lập trình Java để viết các chương trình, Android SDK có nhiệm vụ kết nối các phần này lại với nhau. Cùng lúc đó Android Studio kích hoạt để chạy code, thông qua trình giả lập hoặc qua một phần cứng kết nối với thiết bị. Sau đó, có thể </a:t>
            </a:r>
            <a:r>
              <a:rPr lang="vi-VN" sz="2400" b="1">
                <a:solidFill>
                  <a:schemeClr val="tx1"/>
                </a:solidFill>
                <a:latin typeface="Times New Roman" pitchFamily="18" charset="0"/>
                <a:cs typeface="Times New Roman" pitchFamily="18" charset="0"/>
              </a:rPr>
              <a:t>“gỡ rối” </a:t>
            </a:r>
            <a:r>
              <a:rPr lang="vi-VN" sz="2400">
                <a:solidFill>
                  <a:schemeClr val="tx1"/>
                </a:solidFill>
                <a:latin typeface="Times New Roman" pitchFamily="18" charset="0"/>
                <a:cs typeface="Times New Roman" pitchFamily="18" charset="0"/>
              </a:rPr>
              <a:t>chương trình khi nó chạy và nhận phản hồi giải thích sự cố</a:t>
            </a:r>
            <a:r>
              <a:rPr lang="en-US" sz="2400">
                <a:solidFill>
                  <a:schemeClr val="tx1"/>
                </a:solidFill>
                <a:latin typeface="Times New Roman" pitchFamily="18" charset="0"/>
                <a:cs typeface="Times New Roman" pitchFamily="18" charset="0"/>
              </a:rPr>
              <a:t>.</a:t>
            </a:r>
          </a:p>
        </p:txBody>
      </p:sp>
      <p:pic>
        <p:nvPicPr>
          <p:cNvPr id="4" name="Picture 3">
            <a:extLst>
              <a:ext uri="{FF2B5EF4-FFF2-40B4-BE49-F238E27FC236}">
                <a16:creationId xmlns:a16="http://schemas.microsoft.com/office/drawing/2014/main" id="{672FA454-A577-4A0E-8BE4-23684AC2A6EF}"/>
              </a:ext>
            </a:extLst>
          </p:cNvPr>
          <p:cNvPicPr>
            <a:picLocks noChangeAspect="1"/>
          </p:cNvPicPr>
          <p:nvPr/>
        </p:nvPicPr>
        <p:blipFill>
          <a:blip r:embed="rId2"/>
          <a:stretch>
            <a:fillRect/>
          </a:stretch>
        </p:blipFill>
        <p:spPr>
          <a:xfrm>
            <a:off x="3009900" y="1447800"/>
            <a:ext cx="4419600" cy="1524000"/>
          </a:xfrm>
          <a:prstGeom prst="rect">
            <a:avLst/>
          </a:prstGeom>
        </p:spPr>
      </p:pic>
    </p:spTree>
    <p:extLst>
      <p:ext uri="{BB962C8B-B14F-4D97-AF65-F5344CB8AC3E}">
        <p14:creationId xmlns:p14="http://schemas.microsoft.com/office/powerpoint/2010/main" val="169563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down)">
                                      <p:cBhvr>
                                        <p:cTn id="31" dur="580">
                                          <p:stCondLst>
                                            <p:cond delay="0"/>
                                          </p:stCondLst>
                                        </p:cTn>
                                        <p:tgtEl>
                                          <p:spTgt spid="3">
                                            <p:txEl>
                                              <p:pRg st="2" end="2"/>
                                            </p:txEl>
                                          </p:spTgt>
                                        </p:tgtEl>
                                      </p:cBhvr>
                                    </p:animEffect>
                                    <p:anim calcmode="lin" valueType="num">
                                      <p:cBhvr>
                                        <p:cTn id="3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2" end="2"/>
                                            </p:txEl>
                                          </p:spTgt>
                                        </p:tgtEl>
                                      </p:cBhvr>
                                      <p:to x="100000" y="60000"/>
                                    </p:animScale>
                                    <p:animScale>
                                      <p:cBhvr>
                                        <p:cTn id="38" dur="166" decel="50000">
                                          <p:stCondLst>
                                            <p:cond delay="676"/>
                                          </p:stCondLst>
                                        </p:cTn>
                                        <p:tgtEl>
                                          <p:spTgt spid="3">
                                            <p:txEl>
                                              <p:pRg st="2" end="2"/>
                                            </p:txEl>
                                          </p:spTgt>
                                        </p:tgtEl>
                                      </p:cBhvr>
                                      <p:to x="100000" y="100000"/>
                                    </p:animScale>
                                    <p:animScale>
                                      <p:cBhvr>
                                        <p:cTn id="39" dur="26">
                                          <p:stCondLst>
                                            <p:cond delay="1312"/>
                                          </p:stCondLst>
                                        </p:cTn>
                                        <p:tgtEl>
                                          <p:spTgt spid="3">
                                            <p:txEl>
                                              <p:pRg st="2" end="2"/>
                                            </p:txEl>
                                          </p:spTgt>
                                        </p:tgtEl>
                                      </p:cBhvr>
                                      <p:to x="100000" y="80000"/>
                                    </p:animScale>
                                    <p:animScale>
                                      <p:cBhvr>
                                        <p:cTn id="40" dur="166" decel="50000">
                                          <p:stCondLst>
                                            <p:cond delay="1338"/>
                                          </p:stCondLst>
                                        </p:cTn>
                                        <p:tgtEl>
                                          <p:spTgt spid="3">
                                            <p:txEl>
                                              <p:pRg st="2" end="2"/>
                                            </p:txEl>
                                          </p:spTgt>
                                        </p:tgtEl>
                                      </p:cBhvr>
                                      <p:to x="100000" y="100000"/>
                                    </p:animScale>
                                    <p:animScale>
                                      <p:cBhvr>
                                        <p:cTn id="41" dur="26">
                                          <p:stCondLst>
                                            <p:cond delay="1642"/>
                                          </p:stCondLst>
                                        </p:cTn>
                                        <p:tgtEl>
                                          <p:spTgt spid="3">
                                            <p:txEl>
                                              <p:pRg st="2" end="2"/>
                                            </p:txEl>
                                          </p:spTgt>
                                        </p:tgtEl>
                                      </p:cBhvr>
                                      <p:to x="100000" y="90000"/>
                                    </p:animScale>
                                    <p:animScale>
                                      <p:cBhvr>
                                        <p:cTn id="42" dur="166" decel="50000">
                                          <p:stCondLst>
                                            <p:cond delay="1668"/>
                                          </p:stCondLst>
                                        </p:cTn>
                                        <p:tgtEl>
                                          <p:spTgt spid="3">
                                            <p:txEl>
                                              <p:pRg st="2" end="2"/>
                                            </p:txEl>
                                          </p:spTgt>
                                        </p:tgtEl>
                                      </p:cBhvr>
                                      <p:to x="100000" y="100000"/>
                                    </p:animScale>
                                    <p:animScale>
                                      <p:cBhvr>
                                        <p:cTn id="43" dur="26">
                                          <p:stCondLst>
                                            <p:cond delay="1808"/>
                                          </p:stCondLst>
                                        </p:cTn>
                                        <p:tgtEl>
                                          <p:spTgt spid="3">
                                            <p:txEl>
                                              <p:pRg st="2" end="2"/>
                                            </p:txEl>
                                          </p:spTgt>
                                        </p:tgtEl>
                                      </p:cBhvr>
                                      <p:to x="100000" y="95000"/>
                                    </p:animScale>
                                    <p:animScale>
                                      <p:cBhvr>
                                        <p:cTn id="44"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6AB4C9-437F-4A2C-97A4-A060948901D4}"/>
              </a:ext>
            </a:extLst>
          </p:cNvPr>
          <p:cNvPicPr>
            <a:picLocks noChangeAspect="1"/>
          </p:cNvPicPr>
          <p:nvPr/>
        </p:nvPicPr>
        <p:blipFill>
          <a:blip r:embed="rId3"/>
          <a:stretch>
            <a:fillRect/>
          </a:stretch>
        </p:blipFill>
        <p:spPr>
          <a:xfrm>
            <a:off x="3428999" y="1066800"/>
            <a:ext cx="3200400" cy="1760220"/>
          </a:xfrm>
          <a:prstGeom prst="rect">
            <a:avLst/>
          </a:prstGeom>
        </p:spPr>
      </p:pic>
      <p:sp>
        <p:nvSpPr>
          <p:cNvPr id="2" name="Title 1"/>
          <p:cNvSpPr>
            <a:spLocks noGrp="1"/>
          </p:cNvSpPr>
          <p:nvPr>
            <p:ph type="title"/>
          </p:nvPr>
        </p:nvSpPr>
        <p:spPr>
          <a:xfrm>
            <a:off x="2286000" y="533400"/>
            <a:ext cx="5867400" cy="914400"/>
          </a:xfrm>
        </p:spPr>
        <p:txBody>
          <a:bodyPr/>
          <a:lstStyle/>
          <a:p>
            <a:pPr algn="ctr"/>
            <a:r>
              <a:rPr lang="en-US" sz="4800">
                <a:latin typeface="Times New Roman" pitchFamily="18" charset="0"/>
                <a:cs typeface="Times New Roman" pitchFamily="18" charset="0"/>
              </a:rPr>
              <a:t>GIỚI THIỆU </a:t>
            </a:r>
            <a:br>
              <a:rPr lang="en-US" sz="4800">
                <a:latin typeface="Times New Roman" pitchFamily="18" charset="0"/>
                <a:cs typeface="Times New Roman" pitchFamily="18" charset="0"/>
              </a:rPr>
            </a:br>
            <a:endParaRPr lang="en-US" sz="480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873F7615-9F11-44C3-8E13-2AE7D223CD23}"/>
              </a:ext>
            </a:extLst>
          </p:cNvPr>
          <p:cNvPicPr>
            <a:picLocks noChangeAspect="1"/>
          </p:cNvPicPr>
          <p:nvPr/>
        </p:nvPicPr>
        <p:blipFill>
          <a:blip r:embed="rId4"/>
          <a:stretch>
            <a:fillRect/>
          </a:stretch>
        </p:blipFill>
        <p:spPr>
          <a:xfrm>
            <a:off x="273331" y="3200400"/>
            <a:ext cx="4758845" cy="4183380"/>
          </a:xfrm>
          <a:prstGeom prst="rect">
            <a:avLst/>
          </a:prstGeom>
        </p:spPr>
      </p:pic>
      <p:pic>
        <p:nvPicPr>
          <p:cNvPr id="6" name="Picture 5">
            <a:extLst>
              <a:ext uri="{FF2B5EF4-FFF2-40B4-BE49-F238E27FC236}">
                <a16:creationId xmlns:a16="http://schemas.microsoft.com/office/drawing/2014/main" id="{C45027C5-56F8-4BEC-9A4C-0581632EF681}"/>
              </a:ext>
            </a:extLst>
          </p:cNvPr>
          <p:cNvPicPr>
            <a:picLocks noChangeAspect="1"/>
          </p:cNvPicPr>
          <p:nvPr/>
        </p:nvPicPr>
        <p:blipFill>
          <a:blip r:embed="rId5"/>
          <a:stretch>
            <a:fillRect/>
          </a:stretch>
        </p:blipFill>
        <p:spPr>
          <a:xfrm>
            <a:off x="5216724" y="2688034"/>
            <a:ext cx="4568345" cy="2330649"/>
          </a:xfrm>
          <a:prstGeom prst="rect">
            <a:avLst/>
          </a:prstGeom>
        </p:spPr>
      </p:pic>
      <p:pic>
        <p:nvPicPr>
          <p:cNvPr id="7" name="Picture 6">
            <a:extLst>
              <a:ext uri="{FF2B5EF4-FFF2-40B4-BE49-F238E27FC236}">
                <a16:creationId xmlns:a16="http://schemas.microsoft.com/office/drawing/2014/main" id="{9C411E5E-153F-480E-B8F3-63B497DF20FA}"/>
              </a:ext>
            </a:extLst>
          </p:cNvPr>
          <p:cNvPicPr>
            <a:picLocks noChangeAspect="1"/>
          </p:cNvPicPr>
          <p:nvPr/>
        </p:nvPicPr>
        <p:blipFill>
          <a:blip r:embed="rId6"/>
          <a:stretch>
            <a:fillRect/>
          </a:stretch>
        </p:blipFill>
        <p:spPr>
          <a:xfrm>
            <a:off x="5216724" y="5084366"/>
            <a:ext cx="4593591" cy="2535634"/>
          </a:xfrm>
          <a:prstGeom prst="rect">
            <a:avLst/>
          </a:prstGeom>
        </p:spPr>
      </p:pic>
    </p:spTree>
    <p:extLst>
      <p:ext uri="{BB962C8B-B14F-4D97-AF65-F5344CB8AC3E}">
        <p14:creationId xmlns:p14="http://schemas.microsoft.com/office/powerpoint/2010/main" val="57068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533400"/>
            <a:ext cx="5867400" cy="762000"/>
          </a:xfrm>
        </p:spPr>
        <p:txBody>
          <a:bodyPr/>
          <a:lstStyle/>
          <a:p>
            <a:pPr algn="ctr"/>
            <a:r>
              <a:rPr lang="en-US" sz="4800">
                <a:latin typeface="Times New Roman" pitchFamily="18" charset="0"/>
                <a:cs typeface="Times New Roman" pitchFamily="18" charset="0"/>
              </a:rPr>
              <a:t>GIỚI THIỆU </a:t>
            </a:r>
            <a:br>
              <a:rPr lang="en-US" sz="4800">
                <a:latin typeface="Times New Roman" pitchFamily="18" charset="0"/>
                <a:cs typeface="Times New Roman" pitchFamily="18" charset="0"/>
              </a:rPr>
            </a:br>
            <a:endParaRPr lang="en-US" sz="4800">
              <a:latin typeface="Times New Roman" pitchFamily="18" charset="0"/>
              <a:cs typeface="Times New Roman" pitchFamily="18" charset="0"/>
            </a:endParaRPr>
          </a:p>
        </p:txBody>
      </p:sp>
      <p:sp>
        <p:nvSpPr>
          <p:cNvPr id="3" name="Text Placeholder 2"/>
          <p:cNvSpPr>
            <a:spLocks noGrp="1"/>
          </p:cNvSpPr>
          <p:nvPr>
            <p:ph type="body" idx="1"/>
          </p:nvPr>
        </p:nvSpPr>
        <p:spPr>
          <a:xfrm>
            <a:off x="228600" y="2419350"/>
            <a:ext cx="5486400" cy="5353050"/>
          </a:xfrm>
        </p:spPr>
        <p:txBody>
          <a:bodyPr/>
          <a:lstStyle/>
          <a:p>
            <a:pPr marL="519113" indent="-519113" algn="just">
              <a:buFont typeface="Wingdings" pitchFamily="2" charset="2"/>
              <a:buChar char="Ø"/>
            </a:pPr>
            <a:r>
              <a:rPr lang="vi-VN" sz="2300">
                <a:solidFill>
                  <a:schemeClr val="tx1"/>
                </a:solidFill>
                <a:latin typeface="Times New Roman" pitchFamily="18" charset="0"/>
                <a:cs typeface="Times New Roman" pitchFamily="18" charset="0"/>
              </a:rPr>
              <a:t>Firebase là một nền tảng để phát triển ứng dụng di động và trang web, bao gồm các API đơn giản và mạnh mẽ mà không cần backend hay server.</a:t>
            </a:r>
            <a:endParaRPr lang="en-US" sz="2300">
              <a:solidFill>
                <a:schemeClr val="tx1"/>
              </a:solidFill>
              <a:latin typeface="Times New Roman" pitchFamily="18" charset="0"/>
              <a:cs typeface="Times New Roman" pitchFamily="18" charset="0"/>
            </a:endParaRPr>
          </a:p>
          <a:p>
            <a:pPr marL="519113" indent="-519113" algn="just">
              <a:buFont typeface="Wingdings" pitchFamily="2" charset="2"/>
              <a:buChar char="Ø"/>
            </a:pPr>
            <a:r>
              <a:rPr lang="vi-VN" sz="2300">
                <a:solidFill>
                  <a:schemeClr val="tx1"/>
                </a:solidFill>
                <a:latin typeface="Times New Roman" pitchFamily="18" charset="0"/>
                <a:cs typeface="Times New Roman" pitchFamily="18" charset="0"/>
              </a:rPr>
              <a:t>Firebase là dịch vụ cơ sở dữ liệu hoạt động trên nền tảng đám mây – cloud. Kèm theo đó là hệ thống máy chủ cực kỳ mạnh mẽ của Google. Chức năng chính là giúp người dùng lập trình ứng dụng bằng cách đơn giản hóa các thao tác với cơ sở dữ liệu.</a:t>
            </a:r>
            <a:endParaRPr lang="en-US" sz="2300">
              <a:solidFill>
                <a:schemeClr val="tx1"/>
              </a:solidFill>
              <a:latin typeface="Times New Roman" pitchFamily="18" charset="0"/>
              <a:cs typeface="Times New Roman" pitchFamily="18" charset="0"/>
            </a:endParaRPr>
          </a:p>
          <a:p>
            <a:pPr marL="519113" indent="-519113" algn="just">
              <a:buFont typeface="Wingdings" pitchFamily="2" charset="2"/>
              <a:buChar char="Ø"/>
            </a:pPr>
            <a:r>
              <a:rPr lang="en-US" sz="2300">
                <a:solidFill>
                  <a:schemeClr val="tx1"/>
                </a:solidFill>
                <a:latin typeface="Times New Roman" pitchFamily="18" charset="0"/>
                <a:cs typeface="Times New Roman" pitchFamily="18" charset="0"/>
              </a:rPr>
              <a:t>Lợi ích của Firebase là giúp các lập trình viên rút ngắn thời gian triển khai và mở rộng quy mô của ứng dụng mà họ đang phát triển.</a:t>
            </a:r>
          </a:p>
        </p:txBody>
      </p:sp>
      <p:pic>
        <p:nvPicPr>
          <p:cNvPr id="5" name="Picture 4">
            <a:extLst>
              <a:ext uri="{FF2B5EF4-FFF2-40B4-BE49-F238E27FC236}">
                <a16:creationId xmlns:a16="http://schemas.microsoft.com/office/drawing/2014/main" id="{6150D2AE-22FB-430A-8B40-3E039ABFE12E}"/>
              </a:ext>
            </a:extLst>
          </p:cNvPr>
          <p:cNvPicPr>
            <a:picLocks noChangeAspect="1"/>
          </p:cNvPicPr>
          <p:nvPr/>
        </p:nvPicPr>
        <p:blipFill>
          <a:blip r:embed="rId2"/>
          <a:stretch>
            <a:fillRect/>
          </a:stretch>
        </p:blipFill>
        <p:spPr>
          <a:xfrm>
            <a:off x="3190874" y="1295400"/>
            <a:ext cx="4429125" cy="1123950"/>
          </a:xfrm>
          <a:prstGeom prst="rect">
            <a:avLst/>
          </a:prstGeom>
        </p:spPr>
      </p:pic>
      <p:pic>
        <p:nvPicPr>
          <p:cNvPr id="6" name="Picture 5">
            <a:extLst>
              <a:ext uri="{FF2B5EF4-FFF2-40B4-BE49-F238E27FC236}">
                <a16:creationId xmlns:a16="http://schemas.microsoft.com/office/drawing/2014/main" id="{543CCDE7-01D4-4BA6-BC5C-0E430D5E86D2}"/>
              </a:ext>
            </a:extLst>
          </p:cNvPr>
          <p:cNvPicPr>
            <a:picLocks noChangeAspect="1"/>
          </p:cNvPicPr>
          <p:nvPr/>
        </p:nvPicPr>
        <p:blipFill>
          <a:blip r:embed="rId3"/>
          <a:stretch>
            <a:fillRect/>
          </a:stretch>
        </p:blipFill>
        <p:spPr>
          <a:xfrm>
            <a:off x="5785556" y="3396058"/>
            <a:ext cx="4269317" cy="3001786"/>
          </a:xfrm>
          <a:prstGeom prst="rect">
            <a:avLst/>
          </a:prstGeom>
        </p:spPr>
      </p:pic>
    </p:spTree>
    <p:extLst>
      <p:ext uri="{BB962C8B-B14F-4D97-AF65-F5344CB8AC3E}">
        <p14:creationId xmlns:p14="http://schemas.microsoft.com/office/powerpoint/2010/main" val="80840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Effect transition="in" filter="wipe(down)">
                                      <p:cBhvr>
                                        <p:cTn id="49" dur="580">
                                          <p:stCondLst>
                                            <p:cond delay="0"/>
                                          </p:stCondLst>
                                        </p:cTn>
                                        <p:tgtEl>
                                          <p:spTgt spid="3">
                                            <p:txEl>
                                              <p:pRg st="2" end="2"/>
                                            </p:txEl>
                                          </p:spTgt>
                                        </p:tgtEl>
                                      </p:cBhvr>
                                    </p:animEffect>
                                    <p:anim calcmode="lin" valueType="num">
                                      <p:cBhvr>
                                        <p:cTn id="5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xEl>
                                              <p:pRg st="2" end="2"/>
                                            </p:txEl>
                                          </p:spTgt>
                                        </p:tgtEl>
                                      </p:cBhvr>
                                      <p:to x="100000" y="60000"/>
                                    </p:animScale>
                                    <p:animScale>
                                      <p:cBhvr>
                                        <p:cTn id="56" dur="166" decel="50000">
                                          <p:stCondLst>
                                            <p:cond delay="676"/>
                                          </p:stCondLst>
                                        </p:cTn>
                                        <p:tgtEl>
                                          <p:spTgt spid="3">
                                            <p:txEl>
                                              <p:pRg st="2" end="2"/>
                                            </p:txEl>
                                          </p:spTgt>
                                        </p:tgtEl>
                                      </p:cBhvr>
                                      <p:to x="100000" y="100000"/>
                                    </p:animScale>
                                    <p:animScale>
                                      <p:cBhvr>
                                        <p:cTn id="57" dur="26">
                                          <p:stCondLst>
                                            <p:cond delay="1312"/>
                                          </p:stCondLst>
                                        </p:cTn>
                                        <p:tgtEl>
                                          <p:spTgt spid="3">
                                            <p:txEl>
                                              <p:pRg st="2" end="2"/>
                                            </p:txEl>
                                          </p:spTgt>
                                        </p:tgtEl>
                                      </p:cBhvr>
                                      <p:to x="100000" y="80000"/>
                                    </p:animScale>
                                    <p:animScale>
                                      <p:cBhvr>
                                        <p:cTn id="58" dur="166" decel="50000">
                                          <p:stCondLst>
                                            <p:cond delay="1338"/>
                                          </p:stCondLst>
                                        </p:cTn>
                                        <p:tgtEl>
                                          <p:spTgt spid="3">
                                            <p:txEl>
                                              <p:pRg st="2" end="2"/>
                                            </p:txEl>
                                          </p:spTgt>
                                        </p:tgtEl>
                                      </p:cBhvr>
                                      <p:to x="100000" y="100000"/>
                                    </p:animScale>
                                    <p:animScale>
                                      <p:cBhvr>
                                        <p:cTn id="59" dur="26">
                                          <p:stCondLst>
                                            <p:cond delay="1642"/>
                                          </p:stCondLst>
                                        </p:cTn>
                                        <p:tgtEl>
                                          <p:spTgt spid="3">
                                            <p:txEl>
                                              <p:pRg st="2" end="2"/>
                                            </p:txEl>
                                          </p:spTgt>
                                        </p:tgtEl>
                                      </p:cBhvr>
                                      <p:to x="100000" y="90000"/>
                                    </p:animScale>
                                    <p:animScale>
                                      <p:cBhvr>
                                        <p:cTn id="60" dur="166" decel="50000">
                                          <p:stCondLst>
                                            <p:cond delay="1668"/>
                                          </p:stCondLst>
                                        </p:cTn>
                                        <p:tgtEl>
                                          <p:spTgt spid="3">
                                            <p:txEl>
                                              <p:pRg st="2" end="2"/>
                                            </p:txEl>
                                          </p:spTgt>
                                        </p:tgtEl>
                                      </p:cBhvr>
                                      <p:to x="100000" y="100000"/>
                                    </p:animScale>
                                    <p:animScale>
                                      <p:cBhvr>
                                        <p:cTn id="61" dur="26">
                                          <p:stCondLst>
                                            <p:cond delay="1808"/>
                                          </p:stCondLst>
                                        </p:cTn>
                                        <p:tgtEl>
                                          <p:spTgt spid="3">
                                            <p:txEl>
                                              <p:pRg st="2" end="2"/>
                                            </p:txEl>
                                          </p:spTgt>
                                        </p:tgtEl>
                                      </p:cBhvr>
                                      <p:to x="100000" y="95000"/>
                                    </p:animScale>
                                    <p:animScale>
                                      <p:cBhvr>
                                        <p:cTn id="62"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533401"/>
            <a:ext cx="5867400" cy="685800"/>
          </a:xfrm>
        </p:spPr>
        <p:txBody>
          <a:bodyPr/>
          <a:lstStyle/>
          <a:p>
            <a:pPr algn="ctr"/>
            <a:r>
              <a:rPr lang="en-US" sz="4800">
                <a:latin typeface="Times New Roman" pitchFamily="18" charset="0"/>
                <a:cs typeface="Times New Roman" pitchFamily="18" charset="0"/>
              </a:rPr>
              <a:t>PHÂN TÍCH </a:t>
            </a:r>
            <a:br>
              <a:rPr lang="en-US" sz="4800">
                <a:latin typeface="Times New Roman" pitchFamily="18" charset="0"/>
                <a:cs typeface="Times New Roman" pitchFamily="18" charset="0"/>
              </a:rPr>
            </a:br>
            <a:br>
              <a:rPr lang="en-US" sz="4800">
                <a:latin typeface="Times New Roman" pitchFamily="18" charset="0"/>
                <a:cs typeface="Times New Roman" pitchFamily="18" charset="0"/>
              </a:rPr>
            </a:br>
            <a:endParaRPr lang="en-US" sz="480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7620767A-BE8C-4D4B-A81B-27CEC4FD1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957" y="1647118"/>
            <a:ext cx="8773910" cy="4677482"/>
          </a:xfrm>
          <a:prstGeom prst="rect">
            <a:avLst/>
          </a:prstGeom>
        </p:spPr>
      </p:pic>
    </p:spTree>
    <p:extLst>
      <p:ext uri="{BB962C8B-B14F-4D97-AF65-F5344CB8AC3E}">
        <p14:creationId xmlns:p14="http://schemas.microsoft.com/office/powerpoint/2010/main" val="30365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533401"/>
            <a:ext cx="5867400" cy="685800"/>
          </a:xfrm>
        </p:spPr>
        <p:txBody>
          <a:bodyPr/>
          <a:lstStyle/>
          <a:p>
            <a:pPr algn="ctr"/>
            <a:r>
              <a:rPr lang="en-US" sz="4800">
                <a:latin typeface="Times New Roman" pitchFamily="18" charset="0"/>
                <a:cs typeface="Times New Roman" pitchFamily="18" charset="0"/>
              </a:rPr>
              <a:t>PHÂN TÍCH </a:t>
            </a:r>
            <a:br>
              <a:rPr lang="en-US" sz="4800">
                <a:latin typeface="Times New Roman" pitchFamily="18" charset="0"/>
                <a:cs typeface="Times New Roman" pitchFamily="18" charset="0"/>
              </a:rPr>
            </a:br>
            <a:br>
              <a:rPr lang="en-US" sz="4800">
                <a:latin typeface="Times New Roman" pitchFamily="18" charset="0"/>
                <a:cs typeface="Times New Roman" pitchFamily="18" charset="0"/>
              </a:rPr>
            </a:br>
            <a:endParaRPr lang="en-US" sz="480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2D325088-75F3-42B3-93E0-320FA70FB537}"/>
              </a:ext>
            </a:extLst>
          </p:cNvPr>
          <p:cNvPicPr>
            <a:picLocks noChangeAspect="1"/>
          </p:cNvPicPr>
          <p:nvPr/>
        </p:nvPicPr>
        <p:blipFill>
          <a:blip r:embed="rId2"/>
          <a:stretch>
            <a:fillRect/>
          </a:stretch>
        </p:blipFill>
        <p:spPr>
          <a:xfrm>
            <a:off x="762000" y="1600200"/>
            <a:ext cx="8534400" cy="5892367"/>
          </a:xfrm>
          <a:prstGeom prst="rect">
            <a:avLst/>
          </a:prstGeom>
        </p:spPr>
      </p:pic>
    </p:spTree>
    <p:extLst>
      <p:ext uri="{BB962C8B-B14F-4D97-AF65-F5344CB8AC3E}">
        <p14:creationId xmlns:p14="http://schemas.microsoft.com/office/powerpoint/2010/main" val="254046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533401"/>
            <a:ext cx="5867400" cy="685800"/>
          </a:xfrm>
        </p:spPr>
        <p:txBody>
          <a:bodyPr/>
          <a:lstStyle/>
          <a:p>
            <a:pPr algn="ctr"/>
            <a:r>
              <a:rPr lang="en-US" sz="4800">
                <a:latin typeface="Times New Roman" pitchFamily="18" charset="0"/>
                <a:cs typeface="Times New Roman" pitchFamily="18" charset="0"/>
              </a:rPr>
              <a:t>PHÂN TÍCH </a:t>
            </a:r>
            <a:br>
              <a:rPr lang="en-US" sz="4800">
                <a:latin typeface="Times New Roman" pitchFamily="18" charset="0"/>
                <a:cs typeface="Times New Roman" pitchFamily="18" charset="0"/>
              </a:rPr>
            </a:br>
            <a:br>
              <a:rPr lang="en-US" sz="4800">
                <a:latin typeface="Times New Roman" pitchFamily="18" charset="0"/>
                <a:cs typeface="Times New Roman" pitchFamily="18" charset="0"/>
              </a:rPr>
            </a:br>
            <a:endParaRPr lang="en-US" sz="480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D05FD1A3-7EB5-45CC-85FD-6132487E8288}"/>
              </a:ext>
            </a:extLst>
          </p:cNvPr>
          <p:cNvPicPr>
            <a:picLocks noChangeAspect="1"/>
          </p:cNvPicPr>
          <p:nvPr/>
        </p:nvPicPr>
        <p:blipFill>
          <a:blip r:embed="rId2"/>
          <a:stretch>
            <a:fillRect/>
          </a:stretch>
        </p:blipFill>
        <p:spPr>
          <a:xfrm>
            <a:off x="2777359" y="1600200"/>
            <a:ext cx="4503682" cy="5913924"/>
          </a:xfrm>
          <a:prstGeom prst="rect">
            <a:avLst/>
          </a:prstGeom>
        </p:spPr>
      </p:pic>
    </p:spTree>
    <p:extLst>
      <p:ext uri="{BB962C8B-B14F-4D97-AF65-F5344CB8AC3E}">
        <p14:creationId xmlns:p14="http://schemas.microsoft.com/office/powerpoint/2010/main" val="303762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533401"/>
            <a:ext cx="5867400" cy="914399"/>
          </a:xfrm>
        </p:spPr>
        <p:txBody>
          <a:bodyPr/>
          <a:lstStyle/>
          <a:p>
            <a:pPr algn="ctr"/>
            <a:r>
              <a:rPr lang="en-US" sz="4800">
                <a:latin typeface="Times New Roman" pitchFamily="18" charset="0"/>
                <a:cs typeface="Times New Roman" pitchFamily="18" charset="0"/>
              </a:rPr>
              <a:t>GIAO DIỆN</a:t>
            </a:r>
            <a:br>
              <a:rPr lang="en-US" sz="4800">
                <a:latin typeface="Times New Roman" pitchFamily="18" charset="0"/>
                <a:cs typeface="Times New Roman" pitchFamily="18" charset="0"/>
              </a:rPr>
            </a:br>
            <a:br>
              <a:rPr lang="en-US" sz="4800">
                <a:latin typeface="Times New Roman" pitchFamily="18" charset="0"/>
                <a:cs typeface="Times New Roman" pitchFamily="18" charset="0"/>
              </a:rPr>
            </a:br>
            <a:br>
              <a:rPr lang="en-US" sz="4800">
                <a:latin typeface="Times New Roman" pitchFamily="18" charset="0"/>
                <a:cs typeface="Times New Roman" pitchFamily="18" charset="0"/>
              </a:rPr>
            </a:br>
            <a:endParaRPr lang="en-US" sz="4800">
              <a:latin typeface="Times New Roman" pitchFamily="18" charset="0"/>
              <a:cs typeface="Times New Roman" pitchFamily="18" charset="0"/>
            </a:endParaRPr>
          </a:p>
        </p:txBody>
      </p:sp>
      <p:grpSp>
        <p:nvGrpSpPr>
          <p:cNvPr id="10" name="Group 9">
            <a:extLst>
              <a:ext uri="{FF2B5EF4-FFF2-40B4-BE49-F238E27FC236}">
                <a16:creationId xmlns:a16="http://schemas.microsoft.com/office/drawing/2014/main" id="{2B7FF2A3-37D2-4588-BEED-F05150089352}"/>
              </a:ext>
            </a:extLst>
          </p:cNvPr>
          <p:cNvGrpSpPr/>
          <p:nvPr/>
        </p:nvGrpSpPr>
        <p:grpSpPr>
          <a:xfrm>
            <a:off x="1233313" y="1752600"/>
            <a:ext cx="7562142" cy="5857330"/>
            <a:chOff x="287869" y="1752600"/>
            <a:chExt cx="7562142" cy="5857330"/>
          </a:xfrm>
        </p:grpSpPr>
        <p:pic>
          <p:nvPicPr>
            <p:cNvPr id="4" name="Picture 3">
              <a:extLst>
                <a:ext uri="{FF2B5EF4-FFF2-40B4-BE49-F238E27FC236}">
                  <a16:creationId xmlns:a16="http://schemas.microsoft.com/office/drawing/2014/main" id="{F567E9FD-2CBC-40DF-9549-A1407951140B}"/>
                </a:ext>
              </a:extLst>
            </p:cNvPr>
            <p:cNvPicPr>
              <a:picLocks noChangeAspect="1"/>
            </p:cNvPicPr>
            <p:nvPr/>
          </p:nvPicPr>
          <p:blipFill>
            <a:blip r:embed="rId3"/>
            <a:stretch>
              <a:fillRect/>
            </a:stretch>
          </p:blipFill>
          <p:spPr>
            <a:xfrm>
              <a:off x="342900" y="1752600"/>
              <a:ext cx="1600200" cy="2824073"/>
            </a:xfrm>
            <a:prstGeom prst="rect">
              <a:avLst/>
            </a:prstGeom>
          </p:spPr>
        </p:pic>
        <p:pic>
          <p:nvPicPr>
            <p:cNvPr id="5" name="image8.png" descr="Register">
              <a:extLst>
                <a:ext uri="{FF2B5EF4-FFF2-40B4-BE49-F238E27FC236}">
                  <a16:creationId xmlns:a16="http://schemas.microsoft.com/office/drawing/2014/main" id="{3F0DADD7-F51A-494A-AC4F-19DFB08F76E8}"/>
                </a:ext>
              </a:extLst>
            </p:cNvPr>
            <p:cNvPicPr/>
            <p:nvPr/>
          </p:nvPicPr>
          <p:blipFill>
            <a:blip r:embed="rId4"/>
            <a:srcRect/>
            <a:stretch>
              <a:fillRect/>
            </a:stretch>
          </p:blipFill>
          <p:spPr>
            <a:xfrm>
              <a:off x="2300111" y="1752600"/>
              <a:ext cx="1523998" cy="2787398"/>
            </a:xfrm>
            <a:prstGeom prst="rect">
              <a:avLst/>
            </a:prstGeom>
            <a:ln/>
          </p:spPr>
        </p:pic>
        <p:pic>
          <p:nvPicPr>
            <p:cNvPr id="3" name="Picture 2">
              <a:extLst>
                <a:ext uri="{FF2B5EF4-FFF2-40B4-BE49-F238E27FC236}">
                  <a16:creationId xmlns:a16="http://schemas.microsoft.com/office/drawing/2014/main" id="{2BB3C94D-C872-4B4D-AB8D-7EF40421B423}"/>
                </a:ext>
              </a:extLst>
            </p:cNvPr>
            <p:cNvPicPr>
              <a:picLocks noChangeAspect="1"/>
            </p:cNvPicPr>
            <p:nvPr/>
          </p:nvPicPr>
          <p:blipFill>
            <a:blip r:embed="rId5"/>
            <a:stretch>
              <a:fillRect/>
            </a:stretch>
          </p:blipFill>
          <p:spPr>
            <a:xfrm>
              <a:off x="4192408" y="1752600"/>
              <a:ext cx="1600200" cy="2826601"/>
            </a:xfrm>
            <a:prstGeom prst="rect">
              <a:avLst/>
            </a:prstGeom>
          </p:spPr>
        </p:pic>
        <p:pic>
          <p:nvPicPr>
            <p:cNvPr id="6" name="Picture 5">
              <a:extLst>
                <a:ext uri="{FF2B5EF4-FFF2-40B4-BE49-F238E27FC236}">
                  <a16:creationId xmlns:a16="http://schemas.microsoft.com/office/drawing/2014/main" id="{A8F154F1-90E0-4E5D-9EF2-A3F29D5BB418}"/>
                </a:ext>
              </a:extLst>
            </p:cNvPr>
            <p:cNvPicPr>
              <a:picLocks noChangeAspect="1"/>
            </p:cNvPicPr>
            <p:nvPr/>
          </p:nvPicPr>
          <p:blipFill>
            <a:blip r:embed="rId6"/>
            <a:stretch>
              <a:fillRect/>
            </a:stretch>
          </p:blipFill>
          <p:spPr>
            <a:xfrm>
              <a:off x="287869" y="4820736"/>
              <a:ext cx="1666521" cy="2769145"/>
            </a:xfrm>
            <a:prstGeom prst="rect">
              <a:avLst/>
            </a:prstGeom>
          </p:spPr>
        </p:pic>
        <p:pic>
          <p:nvPicPr>
            <p:cNvPr id="7" name="Picture 6">
              <a:extLst>
                <a:ext uri="{FF2B5EF4-FFF2-40B4-BE49-F238E27FC236}">
                  <a16:creationId xmlns:a16="http://schemas.microsoft.com/office/drawing/2014/main" id="{8589B669-CF32-4F59-971C-3889935B7378}"/>
                </a:ext>
              </a:extLst>
            </p:cNvPr>
            <p:cNvPicPr>
              <a:picLocks noChangeAspect="1"/>
            </p:cNvPicPr>
            <p:nvPr/>
          </p:nvPicPr>
          <p:blipFill>
            <a:blip r:embed="rId7"/>
            <a:stretch>
              <a:fillRect/>
            </a:stretch>
          </p:blipFill>
          <p:spPr>
            <a:xfrm>
              <a:off x="2228849" y="4763279"/>
              <a:ext cx="1666521" cy="2826602"/>
            </a:xfrm>
            <a:prstGeom prst="rect">
              <a:avLst/>
            </a:prstGeom>
          </p:spPr>
        </p:pic>
        <p:pic>
          <p:nvPicPr>
            <p:cNvPr id="8" name="Picture 7">
              <a:extLst>
                <a:ext uri="{FF2B5EF4-FFF2-40B4-BE49-F238E27FC236}">
                  <a16:creationId xmlns:a16="http://schemas.microsoft.com/office/drawing/2014/main" id="{31510D15-3DC0-4614-AA75-3EFFEEA1A3B6}"/>
                </a:ext>
              </a:extLst>
            </p:cNvPr>
            <p:cNvPicPr>
              <a:picLocks noChangeAspect="1"/>
            </p:cNvPicPr>
            <p:nvPr/>
          </p:nvPicPr>
          <p:blipFill>
            <a:blip r:embed="rId8"/>
            <a:stretch>
              <a:fillRect/>
            </a:stretch>
          </p:blipFill>
          <p:spPr>
            <a:xfrm>
              <a:off x="4324771" y="4763279"/>
              <a:ext cx="1600200" cy="2846651"/>
            </a:xfrm>
            <a:prstGeom prst="rect">
              <a:avLst/>
            </a:prstGeom>
          </p:spPr>
        </p:pic>
        <p:pic>
          <p:nvPicPr>
            <p:cNvPr id="9" name="Picture 8">
              <a:extLst>
                <a:ext uri="{FF2B5EF4-FFF2-40B4-BE49-F238E27FC236}">
                  <a16:creationId xmlns:a16="http://schemas.microsoft.com/office/drawing/2014/main" id="{E75A2F56-6545-4AA6-B0F8-7F74198BFEEF}"/>
                </a:ext>
              </a:extLst>
            </p:cNvPr>
            <p:cNvPicPr>
              <a:picLocks noChangeAspect="1"/>
            </p:cNvPicPr>
            <p:nvPr/>
          </p:nvPicPr>
          <p:blipFill>
            <a:blip r:embed="rId9"/>
            <a:stretch>
              <a:fillRect/>
            </a:stretch>
          </p:blipFill>
          <p:spPr>
            <a:xfrm>
              <a:off x="6249812" y="4763280"/>
              <a:ext cx="1600199" cy="2826601"/>
            </a:xfrm>
            <a:prstGeom prst="rect">
              <a:avLst/>
            </a:prstGeom>
          </p:spPr>
        </p:pic>
      </p:grpSp>
      <p:pic>
        <p:nvPicPr>
          <p:cNvPr id="11" name="Picture 10">
            <a:extLst>
              <a:ext uri="{FF2B5EF4-FFF2-40B4-BE49-F238E27FC236}">
                <a16:creationId xmlns:a16="http://schemas.microsoft.com/office/drawing/2014/main" id="{1679407A-7CDA-4E27-8B8A-457182F10B67}"/>
              </a:ext>
            </a:extLst>
          </p:cNvPr>
          <p:cNvPicPr>
            <a:picLocks noChangeAspect="1"/>
          </p:cNvPicPr>
          <p:nvPr/>
        </p:nvPicPr>
        <p:blipFill>
          <a:blip r:embed="rId10"/>
          <a:stretch>
            <a:fillRect/>
          </a:stretch>
        </p:blipFill>
        <p:spPr>
          <a:xfrm>
            <a:off x="7195256" y="1752600"/>
            <a:ext cx="1600200" cy="2826081"/>
          </a:xfrm>
          <a:prstGeom prst="rect">
            <a:avLst/>
          </a:prstGeom>
        </p:spPr>
      </p:pic>
    </p:spTree>
    <p:extLst>
      <p:ext uri="{BB962C8B-B14F-4D97-AF65-F5344CB8AC3E}">
        <p14:creationId xmlns:p14="http://schemas.microsoft.com/office/powerpoint/2010/main" val="155843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1263</TotalTime>
  <Words>395</Words>
  <Application>Microsoft Office PowerPoint</Application>
  <PresentationFormat>Custom</PresentationFormat>
  <Paragraphs>38</Paragraphs>
  <Slides>12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Times New Roman</vt:lpstr>
      <vt:lpstr>Wingdings</vt:lpstr>
      <vt:lpstr>Office Theme</vt:lpstr>
      <vt:lpstr>PowerPoint Presentation</vt:lpstr>
      <vt:lpstr>NỘI DUNG </vt:lpstr>
      <vt:lpstr>GIỚI THIỆU  </vt:lpstr>
      <vt:lpstr>GIỚI THIỆU  </vt:lpstr>
      <vt:lpstr>GIỚI THIỆU  </vt:lpstr>
      <vt:lpstr>PHÂN TÍCH   </vt:lpstr>
      <vt:lpstr>PHÂN TÍCH   </vt:lpstr>
      <vt:lpstr>PHÂN TÍCH   </vt:lpstr>
      <vt:lpstr>GIAO DIỆN   </vt:lpstr>
      <vt:lpstr>KẾT LUẬN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DBMS</dc:title>
  <dc:creator>Phung Thanh Hieu</dc:creator>
  <cp:lastModifiedBy>Phung Thanh Hieu</cp:lastModifiedBy>
  <cp:revision>101</cp:revision>
  <dcterms:created xsi:type="dcterms:W3CDTF">2020-06-07T10:05:43Z</dcterms:created>
  <dcterms:modified xsi:type="dcterms:W3CDTF">2022-12-25T02:20:15Z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2017-09-02T00:00:00Z</vt:filetime>
  </property>
  <property fmtid="{D5CDD505-2E9C-101B-9397-08002B2CF9AE}" pid="3" name="LastSaved">
    <vt:filetime>2020-06-07T00:00:00Z</vt:filetime>
  </property>
</Properties>
</file>